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B2631-8B71-4AFB-B7E0-EC83D00A3B38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3B176-0893-43A1-88FF-E7B432462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54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0D1A6-4731-4B76-8DD8-746337BC611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49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0D1A6-4731-4B76-8DD8-746337BC611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75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0D1A6-4731-4B76-8DD8-746337BC611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81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0D1A6-4731-4B76-8DD8-746337BC611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64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0D1A6-4731-4B76-8DD8-746337BC611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01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0D1A6-4731-4B76-8DD8-746337BC611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58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0D1A6-4731-4B76-8DD8-746337BC611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40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0D1A6-4731-4B76-8DD8-746337BC611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13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0D1A6-4731-4B76-8DD8-746337BC611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10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0D1A6-4731-4B76-8DD8-746337BC611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94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0D1A6-4731-4B76-8DD8-746337BC611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93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0D1A6-4731-4B76-8DD8-746337BC611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74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0D1A6-4731-4B76-8DD8-746337BC611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54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FD72-FE17-4258-8929-0356C0B34A2B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B80B-0214-431F-B367-351D84B9D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1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FD72-FE17-4258-8929-0356C0B34A2B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B80B-0214-431F-B367-351D84B9D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30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FD72-FE17-4258-8929-0356C0B34A2B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B80B-0214-431F-B367-351D84B9D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9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FD72-FE17-4258-8929-0356C0B34A2B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B80B-0214-431F-B367-351D84B9D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3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FD72-FE17-4258-8929-0356C0B34A2B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B80B-0214-431F-B367-351D84B9D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33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FD72-FE17-4258-8929-0356C0B34A2B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B80B-0214-431F-B367-351D84B9D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6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FD72-FE17-4258-8929-0356C0B34A2B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B80B-0214-431F-B367-351D84B9D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02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FD72-FE17-4258-8929-0356C0B34A2B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B80B-0214-431F-B367-351D84B9D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74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FD72-FE17-4258-8929-0356C0B34A2B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B80B-0214-431F-B367-351D84B9D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77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FD72-FE17-4258-8929-0356C0B34A2B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B80B-0214-431F-B367-351D84B9D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9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FD72-FE17-4258-8929-0356C0B34A2B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B80B-0214-431F-B367-351D84B9D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2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2FD72-FE17-4258-8929-0356C0B34A2B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3B80B-0214-431F-B367-351D84B9D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6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Cholera diagnosis </a:t>
            </a:r>
            <a:r>
              <a:rPr lang="en-US" smtClean="0"/>
              <a:t>and control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45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Wide Latin" pitchFamily="18" charset="0"/>
              </a:rPr>
              <a:t>EPIDEMIOLOGY</a:t>
            </a:r>
            <a:endParaRPr lang="en-US" sz="3200" dirty="0">
              <a:solidFill>
                <a:srgbClr val="FF0000"/>
              </a:solidFill>
              <a:latin typeface="Wide Lati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066800"/>
            <a:ext cx="8229600" cy="5486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/>
              <a:t> Six pandemic of cholera  occurred between 1857 and 1923, caused mostly by V. </a:t>
            </a:r>
            <a:r>
              <a:rPr lang="en-US" sz="2400" b="1" dirty="0"/>
              <a:t>cholerae 01 </a:t>
            </a:r>
            <a:r>
              <a:rPr lang="en-US" sz="2400" dirty="0"/>
              <a:t>of the classic biotype and largely originating in ASIA, usually the INDIAN subcontinent.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 Seventh pandemic began in the CELEBES ISLAND.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Starting in 1991,the seventh pandemic </a:t>
            </a:r>
            <a:r>
              <a:rPr lang="en-US" sz="2400" b="1" dirty="0"/>
              <a:t>(El Tor biotype</a:t>
            </a:r>
            <a:r>
              <a:rPr lang="en-US" sz="2400" dirty="0"/>
              <a:t>) spread to PARIS  and then to other countries of SOUTH AMERICA  and CENTRAL AMERICA 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 Millions of people  have had cholera in this pandemic 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 Some consider the cholera caused by the serotype </a:t>
            </a:r>
            <a:r>
              <a:rPr lang="en-US" sz="2400" b="1" dirty="0"/>
              <a:t>O 139 </a:t>
            </a:r>
            <a:r>
              <a:rPr lang="en-US" sz="2400" dirty="0"/>
              <a:t>strain to be the eight pandemic that begin in the INDIAN SUCONTINENT in the 1992-1993, which spread to ASIA 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 Cholera is endemic in INDIA and SOUTHEAST ASIA. From these centers ,it is carried along shipping lane ,trade routes and pilgrim migration routes. </a:t>
            </a:r>
          </a:p>
        </p:txBody>
      </p:sp>
    </p:spTree>
    <p:extLst>
      <p:ext uri="{BB962C8B-B14F-4D97-AF65-F5344CB8AC3E}">
        <p14:creationId xmlns:p14="http://schemas.microsoft.com/office/powerpoint/2010/main" val="350504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5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5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5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5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762000"/>
            <a:ext cx="8229600" cy="5638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rgbClr val="C00000"/>
                </a:solidFill>
              </a:rPr>
              <a:t> The disease is spread by contact involving individuals with mild or early illness and by water, food and flies.</a:t>
            </a:r>
          </a:p>
          <a:p>
            <a:pPr>
              <a:buFont typeface="Wingdings" pitchFamily="2" charset="2"/>
              <a:buChar char="v"/>
            </a:pPr>
            <a:endParaRPr lang="en-US" sz="2400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400" i="1" dirty="0" err="1">
                <a:solidFill>
                  <a:srgbClr val="C00000"/>
                </a:solidFill>
              </a:rPr>
              <a:t>V.cholerae</a:t>
            </a:r>
            <a:r>
              <a:rPr lang="en-US" sz="2400" dirty="0">
                <a:solidFill>
                  <a:srgbClr val="C00000"/>
                </a:solidFill>
              </a:rPr>
              <a:t> lives in the aquatic environments  and such environments are the vibrios natural reservoir. </a:t>
            </a:r>
          </a:p>
          <a:p>
            <a:pPr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rgbClr val="C00000"/>
                </a:solidFill>
              </a:rPr>
              <a:t> It can survive for year and grow , but when conditions are not suitable for growth it can become dormant.</a:t>
            </a:r>
          </a:p>
          <a:p>
            <a:pPr>
              <a:buNone/>
            </a:pPr>
            <a:endParaRPr lang="en-US" sz="2400" dirty="0">
              <a:solidFill>
                <a:srgbClr val="0909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99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Wide Latin" pitchFamily="18" charset="0"/>
              </a:rPr>
              <a:t>TREATMENT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Wide Lati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5562600" cy="518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/>
              <a:t> </a:t>
            </a:r>
            <a:r>
              <a:rPr lang="en-US" dirty="0"/>
              <a:t>Therapy consist of water and electrolyte replacement to correct the severe dehydration and salt depletion.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Oral tetracycline tends to reduces stool output in cholera and shortens the period of excretion of vibrios.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In some endemic areas , tetracycline resistant of </a:t>
            </a:r>
            <a:r>
              <a:rPr lang="en-US" i="1" dirty="0"/>
              <a:t>V.cholerae</a:t>
            </a:r>
            <a:r>
              <a:rPr lang="en-US" dirty="0"/>
              <a:t> has emerged , due to the transmissible plasmids.</a:t>
            </a:r>
          </a:p>
          <a:p>
            <a:pPr>
              <a:buFont typeface="Wingdings" pitchFamily="2" charset="2"/>
              <a:buChar char="v"/>
            </a:pP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5726" y="3581400"/>
            <a:ext cx="2962275" cy="327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1295400"/>
            <a:ext cx="29972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5637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9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9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9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600200"/>
            <a:ext cx="6324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86000" y="5867400"/>
            <a:ext cx="7543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In Kadoma, a child brought in a cart to an MSF </a:t>
            </a:r>
            <a:r>
              <a:rPr lang="en-US" sz="3200" b="1" dirty="0"/>
              <a:t>cholera</a:t>
            </a:r>
            <a:r>
              <a:rPr lang="en-US" sz="2000" dirty="0"/>
              <a:t> treatment center .</a:t>
            </a:r>
            <a:endParaRPr lang="en-US" sz="2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400" dirty="0"/>
              <a:t>Ciprofloxacin can also be used 500 mg every 12 hours for 3 days or erythromycin at 500 mg every 6 hours for 3 days is also effective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083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84238"/>
            <a:ext cx="8229600" cy="792162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  <a:latin typeface="Wide Latin" pitchFamily="18" charset="0"/>
              </a:rPr>
              <a:t>CONTROL</a:t>
            </a:r>
            <a:endParaRPr lang="en-US" sz="2800" dirty="0">
              <a:solidFill>
                <a:srgbClr val="FF0000"/>
              </a:solidFill>
              <a:latin typeface="Wide Lati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828800"/>
            <a:ext cx="7543800" cy="3733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/>
              <a:t> Control rests on education and on improvement of sanitation particularly of food and water.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 Patients should be isolated 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 Repeated injections of a vaccine containing either lipopolysaccharides extracted from vibrios or dense vibrio suspension can confer limited protection to limited healthy exposed persons but not effective  in epidemic control.</a:t>
            </a:r>
          </a:p>
          <a:p>
            <a:pPr>
              <a:buFont typeface="Wingdings" pitchFamily="2" charset="2"/>
              <a:buChar char="v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8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274638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FFFF00"/>
                </a:solidFill>
                <a:latin typeface="Wide Latin" pitchFamily="18" charset="0"/>
              </a:rPr>
              <a:t>DIAGNOSTIC  LABORATORY    TESTS</a:t>
            </a:r>
            <a:endParaRPr lang="en-US" sz="2800" dirty="0">
              <a:solidFill>
                <a:srgbClr val="FFFF00"/>
              </a:solidFill>
              <a:latin typeface="Wide Lati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600201"/>
            <a:ext cx="777240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/>
              <a:t> a) Specimens:- specimens from culture consist of mucus flecks from stool.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 b) Smears:- Dark field or phase contrast microscopy may show the rapidly motile vibrios.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 c) Culture:- growth is rapid in peptone agar , on blood agar with a pH near 9.0 or on TCBS agar, and typical colonies can be picked in 18 hours. For enrichment , a few drops of stool can be incubated for 6-8 hours  in TAUROCHOLATEPEPTONE BROTH(pH 8.0-9.0) ; organisms from this culture can be stained or </a:t>
            </a:r>
            <a:r>
              <a:rPr lang="en-US" sz="2400" dirty="0" err="1"/>
              <a:t>subcultured</a:t>
            </a:r>
            <a:r>
              <a:rPr lang="en-US" sz="2400" dirty="0"/>
              <a:t>.</a:t>
            </a:r>
          </a:p>
          <a:p>
            <a:pPr>
              <a:buFont typeface="Wingdings" pitchFamily="2" charset="2"/>
              <a:buChar char="v"/>
            </a:pPr>
            <a:endParaRPr lang="en-US" sz="2400" dirty="0"/>
          </a:p>
          <a:p>
            <a:pPr>
              <a:buFont typeface="Wingdings" pitchFamily="2" charset="2"/>
              <a:buChar char="v"/>
            </a:pPr>
            <a:r>
              <a:rPr lang="en-US" sz="2400" dirty="0"/>
              <a:t>Transport media: alkaline peptone water, sea water etc</a:t>
            </a:r>
            <a:endParaRPr lang="en-US" sz="2400" dirty="0"/>
          </a:p>
        </p:txBody>
      </p:sp>
      <p:pic>
        <p:nvPicPr>
          <p:cNvPr id="4" name="Picture 3" descr="981347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219200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3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0"/>
                            </p:stCondLst>
                            <p:childTnLst>
                              <p:par>
                                <p:cTn id="1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0"/>
                            </p:stCondLst>
                            <p:childTnLst>
                              <p:par>
                                <p:cTn id="2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00"/>
                            </p:stCondLst>
                            <p:childTnLst>
                              <p:par>
                                <p:cTn id="3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700"/>
                            </p:stCondLst>
                            <p:childTnLst>
                              <p:par>
                                <p:cTn id="36" presetID="19" presetClass="entr" presetSubtype="1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57200"/>
            <a:ext cx="7924800" cy="1066800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rgbClr val="FF0000"/>
                </a:solidFill>
                <a:latin typeface="Wide Latin" pitchFamily="18" charset="0"/>
              </a:rPr>
              <a:t>SLIDE  AGGLUTINATION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01"/>
            <a:ext cx="8229600" cy="4602163"/>
          </a:xfrm>
        </p:spPr>
        <p:txBody>
          <a:bodyPr>
            <a:normAutofit/>
          </a:bodyPr>
          <a:lstStyle/>
          <a:p>
            <a:r>
              <a:rPr lang="en-US" sz="2400" dirty="0"/>
              <a:t>Agglutination tests for </a:t>
            </a:r>
            <a:r>
              <a:rPr lang="en-US" sz="2400" i="1" dirty="0"/>
              <a:t>V. cholerae somatic O antigens may be carried out in a petri dish or on a clean glass slide. </a:t>
            </a:r>
          </a:p>
          <a:p>
            <a:r>
              <a:rPr lang="en-US" sz="2600" dirty="0"/>
              <a:t>Emulsify the growth in a small drop of  saline and mix thoroughly by tilting back and forth for about 30 seconds. Mix the anti O serum and look for agglutination. 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8163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50"/>
                            </p:stCondLst>
                            <p:childTnLst>
                              <p:par>
                                <p:cTn id="1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50"/>
                            </p:stCondLst>
                            <p:childTnLst>
                              <p:par>
                                <p:cTn id="1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029200"/>
            <a:ext cx="8153400" cy="2133600"/>
          </a:xfrm>
        </p:spPr>
        <p:txBody>
          <a:bodyPr>
            <a:normAutofit fontScale="90000"/>
          </a:bodyPr>
          <a:lstStyle/>
          <a:p>
            <a:r>
              <a:rPr lang="en-US" sz="2700" b="1" dirty="0"/>
              <a:t>Figure  Antisera to the O1 serogroup of </a:t>
            </a:r>
            <a:r>
              <a:rPr lang="en-US" sz="2700" b="1" i="1" dirty="0"/>
              <a:t>V. cholerae will agglutinate homologous organisms (left). A normal serum or saline control (right) does not show agglutination .</a:t>
            </a:r>
            <a:r>
              <a:rPr lang="en-US" sz="2000" b="1" i="1" dirty="0"/>
              <a:t/>
            </a:r>
            <a:br>
              <a:rPr lang="en-US" sz="2000" b="1" i="1" dirty="0"/>
            </a:br>
            <a:r>
              <a:rPr lang="en-US" sz="2000" b="1" dirty="0"/>
              <a:t> </a:t>
            </a:r>
            <a:r>
              <a:rPr lang="en-US" sz="2000" b="1" i="1" dirty="0"/>
              <a:t/>
            </a:r>
            <a:br>
              <a:rPr lang="en-US" sz="2000" b="1" i="1" dirty="0"/>
            </a:br>
            <a:r>
              <a:rPr lang="en-US" sz="2000" b="1" i="1" dirty="0"/>
              <a:t> </a:t>
            </a:r>
            <a:r>
              <a:rPr lang="en-US" sz="2000" dirty="0"/>
              <a:t>	</a:t>
            </a:r>
            <a:br>
              <a:rPr lang="en-US" sz="20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04801"/>
            <a:ext cx="7086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7090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1200" y="381000"/>
            <a:ext cx="8229600" cy="6477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                </a:t>
            </a:r>
            <a:r>
              <a:rPr lang="en-US" dirty="0">
                <a:solidFill>
                  <a:srgbClr val="C00000"/>
                </a:solidFill>
                <a:latin typeface="Wide Latin" pitchFamily="18" charset="0"/>
              </a:rPr>
              <a:t>OXIDASE TEST </a:t>
            </a:r>
          </a:p>
          <a:p>
            <a:pPr marL="514350" indent="-514350">
              <a:buNone/>
            </a:pPr>
            <a:endParaRPr lang="en-US" dirty="0">
              <a:solidFill>
                <a:srgbClr val="C00000"/>
              </a:solidFill>
              <a:latin typeface="Wide Latin" pitchFamily="18" charset="0"/>
            </a:endParaRPr>
          </a:p>
          <a:p>
            <a:pPr marL="514350" indent="-514350">
              <a:buFont typeface="Wingdings" pitchFamily="2" charset="2"/>
              <a:buChar char="v"/>
            </a:pPr>
            <a:r>
              <a:rPr lang="en-US" sz="2400" dirty="0"/>
              <a:t>Conduct the oxidase test with fresh growth from an HIA slant or any non-carbohydrate-containing medium. 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sz="2400" dirty="0"/>
              <a:t>Place 2 to 3 drops of oxidase reagent (1% tetramethyl-</a:t>
            </a:r>
            <a:r>
              <a:rPr lang="en-US" sz="2400" i="1" dirty="0"/>
              <a:t>p- phenylenediamine ) on a piece of filter paper in a petri dish. 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sz="2400" dirty="0"/>
              <a:t>Smear the culture across the wet paper with a platinum (not nichrome ) loop, a sterile wooden applicator stick, or toothpick. In a positive reaction, the bacterial growth becomes dark purple within 10 seconds 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sz="2400" dirty="0"/>
              <a:t>Color development after 10 seconds should be disregarded. Positive and negative controls should be tested at the same time. </a:t>
            </a:r>
          </a:p>
          <a:p>
            <a:pPr marL="514350" indent="-5143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83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7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7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876800"/>
            <a:ext cx="8153400" cy="1752600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A positive oxidase test (as shown here) results in the development of a dark purple color within 10 seconds. </a:t>
            </a:r>
            <a:r>
              <a:rPr lang="en-US" sz="2800" b="1" i="1" dirty="0"/>
              <a:t>V. cholerae is oxidase-positive, which differentiates it from oxidase-negative organisms . </a:t>
            </a:r>
            <a:br>
              <a:rPr lang="en-US" sz="2800" b="1" i="1" dirty="0"/>
            </a:br>
            <a:endParaRPr lang="en-US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1" y="228601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9408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Wide Latin" pitchFamily="18" charset="0"/>
              </a:rPr>
              <a:t>Voges-Proskauer test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0"/>
            <a:ext cx="8229600" cy="5943600"/>
          </a:xfrm>
        </p:spPr>
        <p:txBody>
          <a:bodyPr/>
          <a:lstStyle/>
          <a:p>
            <a:r>
              <a:rPr lang="en-US" sz="2400" dirty="0"/>
              <a:t>The Voges-Proskauer test has been used to differentiate between the El Tor and classical biotype of </a:t>
            </a:r>
            <a:r>
              <a:rPr lang="en-US" sz="2400" i="1" dirty="0"/>
              <a:t>V. cholerae O1. Classical biotypes usually give negative results; El Tor isolates are generally positive.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590801"/>
            <a:ext cx="3200400" cy="387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0" y="3657601"/>
            <a:ext cx="4572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V. cholerae produces acetoin, which is detected in the </a:t>
            </a:r>
            <a:r>
              <a:rPr lang="en-US" sz="2800" b="1" i="1" dirty="0"/>
              <a:t>Voges-Proskauer</a:t>
            </a:r>
            <a:r>
              <a:rPr lang="en-US" b="1" i="1" dirty="0"/>
              <a:t> test, giving a red (positive) reaction (left). A negative reaction is on the right. </a:t>
            </a:r>
          </a:p>
        </p:txBody>
      </p:sp>
    </p:spTree>
    <p:extLst>
      <p:ext uri="{BB962C8B-B14F-4D97-AF65-F5344CB8AC3E}">
        <p14:creationId xmlns:p14="http://schemas.microsoft.com/office/powerpoint/2010/main" val="315742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4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Wide Latin" pitchFamily="18" charset="0"/>
              </a:rPr>
              <a:t>HEMOLYSIS   TESTING</a:t>
            </a:r>
            <a:endParaRPr lang="en-US" sz="2800" dirty="0">
              <a:solidFill>
                <a:srgbClr val="FF0000"/>
              </a:solidFill>
              <a:latin typeface="Wide Lati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909B7"/>
                </a:solidFill>
              </a:rPr>
              <a:t>the classical and El Tor biotypes were differentiated by the ability of the El Tor group to lyse erythrocytes. </a:t>
            </a:r>
          </a:p>
          <a:p>
            <a:r>
              <a:rPr lang="en-US" sz="2400" dirty="0">
                <a:solidFill>
                  <a:srgbClr val="0909B7"/>
                </a:solidFill>
              </a:rPr>
              <a:t>However, by 1972 almost all isolates worldwide were nonhemolytic. </a:t>
            </a:r>
          </a:p>
          <a:p>
            <a:r>
              <a:rPr lang="en-US" sz="2400" dirty="0">
                <a:solidFill>
                  <a:srgbClr val="0909B7"/>
                </a:solidFill>
              </a:rPr>
              <a:t>The two exceptions to this trend have been the U.S. Gulf Coast and the Australia clones of </a:t>
            </a:r>
            <a:r>
              <a:rPr lang="en-US" sz="2400" i="1" dirty="0">
                <a:solidFill>
                  <a:srgbClr val="0909B7"/>
                </a:solidFill>
              </a:rPr>
              <a:t>V. cholerae O1, which are strongly hemolytic when assayed by either the plate or tube hemolysis assay (F</a:t>
            </a:r>
            <a:r>
              <a:rPr lang="en-US" sz="2400" dirty="0">
                <a:solidFill>
                  <a:srgbClr val="0909B7"/>
                </a:solidFill>
              </a:rPr>
              <a:t>or this reason, hemolysis continues to be a useful phenotypic characteristic for differentiating the Gulf Coast and Australia clones of </a:t>
            </a:r>
            <a:r>
              <a:rPr lang="en-US" sz="2400" i="1" dirty="0">
                <a:solidFill>
                  <a:srgbClr val="0909B7"/>
                </a:solidFill>
              </a:rPr>
              <a:t>V cholerae O1 from El Tor strains from the rest of the world, including Latin America.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530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5029200"/>
            <a:ext cx="8153400" cy="1828800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Tube hemolysis, shown in the tube on the left, is demonstrated by the absence of a “button” of sedimented cells and the presence of free hemoglobin in the tube.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28601"/>
            <a:ext cx="8077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8727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"/>
                            </p:stCondLst>
                            <p:childTnLst>
                              <p:par>
                                <p:cTn id="11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8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922</Words>
  <Application>Microsoft Office PowerPoint</Application>
  <PresentationFormat>Widescreen</PresentationFormat>
  <Paragraphs>63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Wide Latin</vt:lpstr>
      <vt:lpstr>Wingdings</vt:lpstr>
      <vt:lpstr>Office Theme</vt:lpstr>
      <vt:lpstr>Cholera diagnosis and control</vt:lpstr>
      <vt:lpstr>DIAGNOSTIC  LABORATORY    TESTS</vt:lpstr>
      <vt:lpstr>SLIDE  AGGLUTINATION </vt:lpstr>
      <vt:lpstr>Figure  Antisera to the O1 serogroup of V. cholerae will agglutinate homologous organisms (left). A normal serum or saline control (right) does not show agglutination .       </vt:lpstr>
      <vt:lpstr>PowerPoint Presentation</vt:lpstr>
      <vt:lpstr>A positive oxidase test (as shown here) results in the development of a dark purple color within 10 seconds. V. cholerae is oxidase-positive, which differentiates it from oxidase-negative organisms .  </vt:lpstr>
      <vt:lpstr>Voges-Proskauer test  </vt:lpstr>
      <vt:lpstr>HEMOLYSIS   TESTING</vt:lpstr>
      <vt:lpstr>Tube hemolysis, shown in the tube on the left, is demonstrated by the absence of a “button” of sedimented cells and the presence of free hemoglobin in the tube. </vt:lpstr>
      <vt:lpstr>EPIDEMIOLOGY</vt:lpstr>
      <vt:lpstr>PowerPoint Presentation</vt:lpstr>
      <vt:lpstr>TREATMENT</vt:lpstr>
      <vt:lpstr>Ciprofloxacin can also be used 500 mg every 12 hours for 3 days or erythromycin at 500 mg every 6 hours for 3 days is also effective</vt:lpstr>
      <vt:lpstr>CONTROL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Cholera diagnosis</dc:title>
  <dc:creator>admin</dc:creator>
  <cp:lastModifiedBy>admin</cp:lastModifiedBy>
  <cp:revision>2</cp:revision>
  <dcterms:created xsi:type="dcterms:W3CDTF">2020-03-18T11:09:25Z</dcterms:created>
  <dcterms:modified xsi:type="dcterms:W3CDTF">2020-03-18T11:12:26Z</dcterms:modified>
</cp:coreProperties>
</file>