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27"/>
  </p:notesMasterIdLst>
  <p:sldIdLst>
    <p:sldId id="256" r:id="rId2"/>
    <p:sldId id="257" r:id="rId3"/>
    <p:sldId id="258" r:id="rId4"/>
    <p:sldId id="259" r:id="rId5"/>
    <p:sldId id="260" r:id="rId6"/>
    <p:sldId id="262" r:id="rId7"/>
    <p:sldId id="263" r:id="rId8"/>
    <p:sldId id="264" r:id="rId9"/>
    <p:sldId id="265" r:id="rId10"/>
    <p:sldId id="282"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2957564-4E65-4DCE-BBF7-4CA43CD09117}" type="datetimeFigureOut">
              <a:rPr lang="en-US"/>
              <a:pPr>
                <a:defRPr/>
              </a:pPr>
              <a:t>8/1/2013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9224329-F2AB-428D-9395-6B6CE2FE85E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E82D45-9F59-4FC7-B9A0-CEF4730E613A}"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9224329-F2AB-428D-9395-6B6CE2FE85E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5EA88F-CF3B-4B29-A281-E20F1E9398C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F6B880-2F4C-474C-A10F-150AADD1C382}"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A4CB05-E851-4D04-91A9-FDEB78CF8BC8}"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8EC62F-B93D-4A06-88F8-37D3DE565A9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E0289B-0D38-43D8-A0EB-B0CE40AE49D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2503F5-93E6-45DA-AE73-A563891D96DD}"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4BBB71-881D-43CF-A613-FBD2069380CA}"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BA7783-D166-40B3-A4A2-44595F635379}"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C6C92B-FE16-43D2-9C61-48BB31615510}"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774198-A4B7-4B69-AECB-244617F446F0}"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788E03-C087-4E5F-9ED2-8BD2B27F1A5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289BFA-6625-410E-8B85-03747AFEA9D9}"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77E459-B83C-4027-9F79-068CD7776D47}"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68D0F7-6B77-46DB-A5C5-8BBAF75B1341}"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E2713-EDBE-4D6A-9582-CEE6BF7FCB3E}"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942F93-3702-4256-A013-1C10A054766C}"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2975DB-953D-4E08-8C51-9C12848300F1}"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CAC477-136A-46EE-AB6B-DC8CB0C1FF6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4C839B-7989-4EEF-BB39-27F678FAC3A9}"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10EC83-2F50-4CA8-9193-D756D06389BA}"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9E58FC-5FC7-4C52-85B5-AB58D0D8416E}"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ADD4C4-2525-463B-9B86-2543715547C4}"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21E66C-F35F-4522-A67B-04233C787D48}"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0FE4F80F-DF8D-431B-84EE-478AE7250F80}" type="datetimeFigureOut">
              <a:rPr lang="en-US" smtClean="0"/>
              <a:pPr>
                <a:defRPr/>
              </a:pPr>
              <a:t>8/1/2013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26FD4EC9-E352-4F33-BB1B-CF8103D56DD0}"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5F9B891-E3C2-44FE-96B8-6F86ECA2B6DA}" type="datetimeFigureOut">
              <a:rPr lang="en-US" smtClean="0"/>
              <a:pPr>
                <a:defRPr/>
              </a:pPr>
              <a:t>8/1/2013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6740EAC-E198-42EF-A057-DF4A65793AF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2CFF429-7ADE-4655-8A39-C583C891892F}" type="datetimeFigureOut">
              <a:rPr lang="en-US" smtClean="0"/>
              <a:pPr>
                <a:defRPr/>
              </a:pPr>
              <a:t>8/1/2013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953D694-D7A8-417C-8992-5C54D6ED916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5975737D-1B6E-4D47-A911-3BDFE76999F8}" type="datetimeFigureOut">
              <a:rPr lang="en-US" smtClean="0"/>
              <a:pPr>
                <a:defRPr/>
              </a:pPr>
              <a:t>8/1/2013</a:t>
            </a:fld>
            <a:endParaRPr lang="en-US"/>
          </a:p>
        </p:txBody>
      </p:sp>
      <p:sp>
        <p:nvSpPr>
          <p:cNvPr id="9" name="Slide Number Placeholder 8"/>
          <p:cNvSpPr>
            <a:spLocks noGrp="1"/>
          </p:cNvSpPr>
          <p:nvPr>
            <p:ph type="sldNum" sz="quarter" idx="15"/>
          </p:nvPr>
        </p:nvSpPr>
        <p:spPr/>
        <p:txBody>
          <a:bodyPr rtlCol="0"/>
          <a:lstStyle/>
          <a:p>
            <a:pPr>
              <a:defRPr/>
            </a:pPr>
            <a:fld id="{B5C270B6-F41C-4ACB-9CFC-52AB238947BE}"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019B2EE1-8DF3-4714-B667-DA67088F5C5A}" type="datetimeFigureOut">
              <a:rPr lang="en-US" smtClean="0"/>
              <a:pPr>
                <a:defRPr/>
              </a:pPr>
              <a:t>8/1/2013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64A76782-095A-4F6A-8DE2-B32CF3A1039D}"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06F2C9AC-BA41-4823-A346-8E20B7565A60}" type="datetimeFigureOut">
              <a:rPr lang="en-US" smtClean="0"/>
              <a:pPr>
                <a:defRPr/>
              </a:pPr>
              <a:t>8/1/2013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D130C8-E042-4FD6-9C04-381278AE60AA}"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5114F642-106D-48A1-BE05-7D60796ED799}" type="datetimeFigureOut">
              <a:rPr lang="en-US" smtClean="0"/>
              <a:pPr>
                <a:defRPr/>
              </a:pPr>
              <a:t>8/1/2013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89EDC42-2F4B-46A8-88D9-2B16D53BD7EF}"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0EE15249-521F-4B9C-AC26-05497FF4500D}" type="datetimeFigureOut">
              <a:rPr lang="en-US" smtClean="0"/>
              <a:pPr>
                <a:defRPr/>
              </a:pPr>
              <a:t>8/1/2013</a:t>
            </a:fld>
            <a:endParaRPr lang="en-US"/>
          </a:p>
        </p:txBody>
      </p:sp>
      <p:sp>
        <p:nvSpPr>
          <p:cNvPr id="7" name="Slide Number Placeholder 6"/>
          <p:cNvSpPr>
            <a:spLocks noGrp="1"/>
          </p:cNvSpPr>
          <p:nvPr>
            <p:ph type="sldNum" sz="quarter" idx="11"/>
          </p:nvPr>
        </p:nvSpPr>
        <p:spPr/>
        <p:txBody>
          <a:bodyPr rtlCol="0"/>
          <a:lstStyle/>
          <a:p>
            <a:pPr>
              <a:defRPr/>
            </a:pPr>
            <a:fld id="{AA8C72EF-534E-4809-BA5A-941B3C63E21E}"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AFD6139-92CC-4C32-BFF9-726AAD279BA8}" type="datetimeFigureOut">
              <a:rPr lang="en-US" smtClean="0"/>
              <a:pPr>
                <a:defRPr/>
              </a:pPr>
              <a:t>8/1/2013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BE01A8D-A2F6-4437-BA7C-8BD88885281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E2AD792D-9EC4-48BA-A8E5-17169AAB24DB}" type="datetimeFigureOut">
              <a:rPr lang="en-US" smtClean="0"/>
              <a:pPr>
                <a:defRPr/>
              </a:pPr>
              <a:t>8/1/2013</a:t>
            </a:fld>
            <a:endParaRPr lang="en-US"/>
          </a:p>
        </p:txBody>
      </p:sp>
      <p:sp>
        <p:nvSpPr>
          <p:cNvPr id="22" name="Slide Number Placeholder 21"/>
          <p:cNvSpPr>
            <a:spLocks noGrp="1"/>
          </p:cNvSpPr>
          <p:nvPr>
            <p:ph type="sldNum" sz="quarter" idx="15"/>
          </p:nvPr>
        </p:nvSpPr>
        <p:spPr/>
        <p:txBody>
          <a:bodyPr rtlCol="0"/>
          <a:lstStyle/>
          <a:p>
            <a:pPr>
              <a:defRPr/>
            </a:pPr>
            <a:fld id="{CB0B0F22-EF51-46E2-B6AD-F602B551E869}"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BBF02F94-F09B-484B-B55E-23F94AE3F041}" type="datetimeFigureOut">
              <a:rPr lang="en-US" smtClean="0"/>
              <a:pPr>
                <a:defRPr/>
              </a:pPr>
              <a:t>8/1/2013</a:t>
            </a:fld>
            <a:endParaRPr lang="en-US"/>
          </a:p>
        </p:txBody>
      </p:sp>
      <p:sp>
        <p:nvSpPr>
          <p:cNvPr id="18" name="Slide Number Placeholder 17"/>
          <p:cNvSpPr>
            <a:spLocks noGrp="1"/>
          </p:cNvSpPr>
          <p:nvPr>
            <p:ph type="sldNum" sz="quarter" idx="11"/>
          </p:nvPr>
        </p:nvSpPr>
        <p:spPr/>
        <p:txBody>
          <a:bodyPr rtlCol="0"/>
          <a:lstStyle/>
          <a:p>
            <a:pPr>
              <a:defRPr/>
            </a:pPr>
            <a:fld id="{31461B2B-DD27-4EDE-9DF6-6CA2796F78C4}"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54F2341F-8625-4061-A8EF-E65FD68B9A4F}" type="datetimeFigureOut">
              <a:rPr lang="en-US" smtClean="0"/>
              <a:pPr>
                <a:defRPr/>
              </a:pPr>
              <a:t>8/1/2013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F458883F-8713-4743-99B3-5A5CA60172A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smtClean="0"/>
              <a:t>Viral origin</a:t>
            </a:r>
            <a:br>
              <a:rPr lang="en-US" dirty="0" smtClean="0"/>
            </a:br>
            <a:r>
              <a:rPr lang="en-US" dirty="0" smtClean="0"/>
              <a:t>	</a:t>
            </a:r>
            <a:endParaRPr lang="en-US" dirty="0"/>
          </a:p>
        </p:txBody>
      </p:sp>
      <p:sp>
        <p:nvSpPr>
          <p:cNvPr id="6147" name="Subtitle 3"/>
          <p:cNvSpPr>
            <a:spLocks noGrp="1"/>
          </p:cNvSpPr>
          <p:nvPr>
            <p:ph type="subTitle" idx="1"/>
          </p:nvPr>
        </p:nvSpPr>
        <p:spPr/>
        <p:txBody>
          <a:bodyPr/>
          <a:lstStyle/>
          <a:p>
            <a:pPr eaLnBrk="1" hangingPunct="1"/>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295400"/>
            <a:ext cx="8685263" cy="1569660"/>
          </a:xfrm>
          <a:prstGeom prst="rect">
            <a:avLst/>
          </a:prstGeom>
          <a:noFill/>
        </p:spPr>
        <p:txBody>
          <a:bodyPr wrap="none" rtlCol="0">
            <a:spAutoFit/>
          </a:bodyPr>
          <a:lstStyle/>
          <a:p>
            <a:r>
              <a:rPr lang="en-US" sz="2400" dirty="0" smtClean="0"/>
              <a:t>Regressive or retrograde theory fails to explain origin of small</a:t>
            </a:r>
          </a:p>
          <a:p>
            <a:r>
              <a:rPr lang="en-US" sz="2400" dirty="0" smtClean="0"/>
              <a:t>Viruses, especially RNA viruses and </a:t>
            </a:r>
            <a:r>
              <a:rPr lang="en-US" sz="2400" dirty="0" err="1" smtClean="0"/>
              <a:t>viroids</a:t>
            </a:r>
            <a:r>
              <a:rPr lang="en-US" sz="2400" dirty="0" smtClean="0"/>
              <a:t>.  Which are better </a:t>
            </a:r>
          </a:p>
          <a:p>
            <a:r>
              <a:rPr lang="en-US" sz="2400" dirty="0" smtClean="0"/>
              <a:t>Explained by the escaped gene theory</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3" descr="chlamydia-pneumoniae-2.jpg"/>
          <p:cNvPicPr>
            <a:picLocks noGrp="1" noChangeAspect="1"/>
          </p:cNvPicPr>
          <p:nvPr>
            <p:ph sz="quarter" idx="1"/>
          </p:nvPr>
        </p:nvPicPr>
        <p:blipFill>
          <a:blip r:embed="rId3"/>
          <a:stretch>
            <a:fillRect/>
          </a:stretch>
        </p:blipFill>
        <p:spPr>
          <a:xfrm>
            <a:off x="1911096" y="2328608"/>
            <a:ext cx="4559808" cy="3416808"/>
          </a:xfrm>
        </p:spPr>
      </p:pic>
      <p:pic>
        <p:nvPicPr>
          <p:cNvPr id="15363" name="Picture 4" descr="research02.jpg"/>
          <p:cNvPicPr>
            <a:picLocks noChangeAspect="1"/>
          </p:cNvPicPr>
          <p:nvPr/>
        </p:nvPicPr>
        <p:blipFill>
          <a:blip r:embed="rId4"/>
          <a:srcRect/>
          <a:stretch>
            <a:fillRect/>
          </a:stretch>
        </p:blipFill>
        <p:spPr bwMode="auto">
          <a:xfrm>
            <a:off x="5334000" y="0"/>
            <a:ext cx="3267075" cy="3009900"/>
          </a:xfrm>
          <a:prstGeom prst="rect">
            <a:avLst/>
          </a:prstGeom>
          <a:noFill/>
          <a:ln w="9525">
            <a:noFill/>
            <a:miter lim="800000"/>
            <a:headEnd/>
            <a:tailEnd/>
          </a:ln>
        </p:spPr>
      </p:pic>
      <p:pic>
        <p:nvPicPr>
          <p:cNvPr id="15364" name="Picture 5" descr="transformed_mycoplasma.jpg"/>
          <p:cNvPicPr>
            <a:picLocks noChangeAspect="1"/>
          </p:cNvPicPr>
          <p:nvPr/>
        </p:nvPicPr>
        <p:blipFill>
          <a:blip r:embed="rId5"/>
          <a:srcRect/>
          <a:stretch>
            <a:fillRect/>
          </a:stretch>
        </p:blipFill>
        <p:spPr bwMode="auto">
          <a:xfrm>
            <a:off x="0" y="0"/>
            <a:ext cx="4602163" cy="3048000"/>
          </a:xfrm>
          <a:prstGeom prst="rect">
            <a:avLst/>
          </a:prstGeom>
          <a:noFill/>
          <a:ln w="9525">
            <a:noFill/>
            <a:miter lim="800000"/>
            <a:headEnd/>
            <a:tailEnd/>
          </a:ln>
        </p:spPr>
      </p:pic>
      <p:sp>
        <p:nvSpPr>
          <p:cNvPr id="15365" name="TextBox 6"/>
          <p:cNvSpPr txBox="1">
            <a:spLocks noChangeArrowheads="1"/>
          </p:cNvSpPr>
          <p:nvPr/>
        </p:nvSpPr>
        <p:spPr bwMode="auto">
          <a:xfrm>
            <a:off x="2667000" y="2667000"/>
            <a:ext cx="1981200" cy="381000"/>
          </a:xfrm>
          <a:prstGeom prst="rect">
            <a:avLst/>
          </a:prstGeom>
          <a:noFill/>
          <a:ln w="9525">
            <a:noFill/>
            <a:miter lim="800000"/>
            <a:headEnd/>
            <a:tailEnd/>
          </a:ln>
        </p:spPr>
        <p:txBody>
          <a:bodyPr>
            <a:spAutoFit/>
          </a:bodyPr>
          <a:lstStyle/>
          <a:p>
            <a:r>
              <a:rPr lang="en-US">
                <a:latin typeface="Trebuchet MS" pitchFamily="34" charset="0"/>
              </a:rPr>
              <a:t>Mycoplasma </a:t>
            </a:r>
          </a:p>
        </p:txBody>
      </p:sp>
      <p:sp>
        <p:nvSpPr>
          <p:cNvPr id="15366" name="TextBox 7"/>
          <p:cNvSpPr txBox="1">
            <a:spLocks noChangeArrowheads="1"/>
          </p:cNvSpPr>
          <p:nvPr/>
        </p:nvSpPr>
        <p:spPr bwMode="auto">
          <a:xfrm>
            <a:off x="5410200" y="2667000"/>
            <a:ext cx="1676400" cy="369888"/>
          </a:xfrm>
          <a:prstGeom prst="rect">
            <a:avLst/>
          </a:prstGeom>
          <a:noFill/>
          <a:ln w="9525">
            <a:noFill/>
            <a:miter lim="800000"/>
            <a:headEnd/>
            <a:tailEnd/>
          </a:ln>
        </p:spPr>
        <p:txBody>
          <a:bodyPr>
            <a:spAutoFit/>
          </a:bodyPr>
          <a:lstStyle/>
          <a:p>
            <a:r>
              <a:rPr lang="en-US">
                <a:latin typeface="Trebuchet MS" pitchFamily="34" charset="0"/>
              </a:rPr>
              <a:t>Rickettsia </a:t>
            </a:r>
          </a:p>
        </p:txBody>
      </p:sp>
      <p:sp>
        <p:nvSpPr>
          <p:cNvPr id="15367" name="TextBox 8"/>
          <p:cNvSpPr txBox="1">
            <a:spLocks noChangeArrowheads="1"/>
          </p:cNvSpPr>
          <p:nvPr/>
        </p:nvSpPr>
        <p:spPr bwMode="auto">
          <a:xfrm>
            <a:off x="6019800" y="6096000"/>
            <a:ext cx="1981200" cy="369888"/>
          </a:xfrm>
          <a:prstGeom prst="rect">
            <a:avLst/>
          </a:prstGeom>
          <a:noFill/>
          <a:ln w="9525">
            <a:noFill/>
            <a:miter lim="800000"/>
            <a:headEnd/>
            <a:tailEnd/>
          </a:ln>
        </p:spPr>
        <p:txBody>
          <a:bodyPr>
            <a:spAutoFit/>
          </a:bodyPr>
          <a:lstStyle/>
          <a:p>
            <a:r>
              <a:rPr lang="en-US">
                <a:latin typeface="Trebuchet MS" pitchFamily="34" charset="0"/>
              </a:rPr>
              <a:t>Chlamydia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Cellular origin or escaped gene hypothesis</a:t>
            </a:r>
            <a:endParaRPr lang="en-US" dirty="0"/>
          </a:p>
        </p:txBody>
      </p:sp>
      <p:sp>
        <p:nvSpPr>
          <p:cNvPr id="16387" name="Content Placeholder 2"/>
          <p:cNvSpPr>
            <a:spLocks noGrp="1"/>
          </p:cNvSpPr>
          <p:nvPr>
            <p:ph sz="quarter" idx="1"/>
          </p:nvPr>
        </p:nvSpPr>
        <p:spPr/>
        <p:txBody>
          <a:bodyPr/>
          <a:lstStyle/>
          <a:p>
            <a:pPr eaLnBrk="1" hangingPunct="1"/>
            <a:r>
              <a:rPr lang="en-US" dirty="0" smtClean="0"/>
              <a:t>According to this hypothesis, viruses originated through a progressive process. Mobile genetic elements, pieces of genetic material capable of moving within a genome, gained the ability to exit one cell and enter another.</a:t>
            </a:r>
          </a:p>
          <a:p>
            <a:pPr lvl="1" eaLnBrk="1" hangingPunct="1"/>
            <a:r>
              <a:rPr lang="en-US" dirty="0" smtClean="0"/>
              <a:t>Eukaryotic genome parts like </a:t>
            </a:r>
            <a:r>
              <a:rPr lang="en-US" b="1" u="sng" dirty="0" err="1" smtClean="0"/>
              <a:t>transposons</a:t>
            </a:r>
            <a:r>
              <a:rPr lang="en-US" dirty="0" smtClean="0"/>
              <a:t> and </a:t>
            </a:r>
            <a:r>
              <a:rPr lang="en-US" b="1" u="sng" dirty="0" smtClean="0"/>
              <a:t>plasmids</a:t>
            </a:r>
            <a:r>
              <a:rPr lang="en-US" dirty="0" smtClean="0"/>
              <a:t> ( generally capable of escaping into other cells), a major component of prokaryotic cell genome, are the responsible molecules for the basis of viral genomes.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dirty="0" smtClean="0"/>
              <a:t>Evidence supporting cellular origin hypothesis</a:t>
            </a:r>
            <a:endParaRPr lang="en-US" dirty="0"/>
          </a:p>
        </p:txBody>
      </p:sp>
      <p:sp>
        <p:nvSpPr>
          <p:cNvPr id="17411" name="Content Placeholder 2"/>
          <p:cNvSpPr>
            <a:spLocks noGrp="1"/>
          </p:cNvSpPr>
          <p:nvPr>
            <p:ph sz="quarter" idx="1"/>
          </p:nvPr>
        </p:nvSpPr>
        <p:spPr/>
        <p:txBody>
          <a:bodyPr/>
          <a:lstStyle/>
          <a:p>
            <a:pPr eaLnBrk="1" hangingPunct="1"/>
            <a:r>
              <a:rPr lang="en-US" dirty="0" smtClean="0"/>
              <a:t>Retro viruses can be best explained with this theory. </a:t>
            </a:r>
          </a:p>
          <a:p>
            <a:pPr lvl="1" eaLnBrk="1" hangingPunct="1"/>
            <a:r>
              <a:rPr lang="en-US" dirty="0" smtClean="0"/>
              <a:t>Viruses consisting of RNA as their genome replicates very much the same way as </a:t>
            </a:r>
            <a:r>
              <a:rPr lang="en-US" dirty="0" err="1" smtClean="0"/>
              <a:t>transposons</a:t>
            </a:r>
            <a:r>
              <a:rPr lang="en-US" dirty="0" smtClean="0"/>
              <a:t> jumps in genome.</a:t>
            </a:r>
          </a:p>
          <a:p>
            <a:pPr eaLnBrk="1" hangingPunct="1"/>
            <a:r>
              <a:rPr lang="en-US" dirty="0" err="1" smtClean="0"/>
              <a:t>Transposons</a:t>
            </a:r>
            <a:r>
              <a:rPr lang="en-US" dirty="0" smtClean="0"/>
              <a:t> make up an astonishing 42% of the human genome (Barbara </a:t>
            </a:r>
            <a:r>
              <a:rPr lang="en-US" dirty="0" err="1" smtClean="0"/>
              <a:t>Mclintoff</a:t>
            </a:r>
            <a:r>
              <a:rPr lang="en-US" dirty="0" smtClean="0"/>
              <a:t>) and can move within the genome via an RNA intermediate.</a:t>
            </a:r>
          </a:p>
          <a:p>
            <a:pPr eaLnBrk="1" hangingPunct="1">
              <a:buFont typeface="Wingdings 2" pitchFamily="18" charset="2"/>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sz="quarter" idx="1"/>
          </p:nvPr>
        </p:nvSpPr>
        <p:spPr>
          <a:xfrm>
            <a:off x="457200" y="304800"/>
            <a:ext cx="7239000" cy="6151563"/>
          </a:xfrm>
        </p:spPr>
        <p:txBody>
          <a:bodyPr/>
          <a:lstStyle/>
          <a:p>
            <a:pPr eaLnBrk="1" hangingPunct="1"/>
            <a:r>
              <a:rPr lang="en-US" smtClean="0"/>
              <a:t>Like retroviruses, certain classes of retrotransposons, the viral-like retrotransposons, encode a reverse transcriptase and, often, an integrase. With these enzymes, these elements can be transcribed into RNA, reverse-transcribed into DNA, and then integrated into a new location within the genome.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Content Placeholder 3" descr="f3_hurst_nrg0801_597a_f1.jpg"/>
          <p:cNvPicPr>
            <a:picLocks noGrp="1" noChangeAspect="1"/>
          </p:cNvPicPr>
          <p:nvPr>
            <p:ph sz="quarter" idx="1"/>
          </p:nvPr>
        </p:nvPicPr>
        <p:blipFill>
          <a:blip r:embed="rId3"/>
          <a:srcRect/>
          <a:stretch>
            <a:fillRect/>
          </a:stretch>
        </p:blipFill>
        <p:spPr>
          <a:xfrm>
            <a:off x="1676400" y="304800"/>
            <a:ext cx="4191000" cy="622935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sz="quarter" idx="1"/>
          </p:nvPr>
        </p:nvSpPr>
        <p:spPr>
          <a:xfrm>
            <a:off x="457200" y="381000"/>
            <a:ext cx="7239000" cy="6075363"/>
          </a:xfrm>
        </p:spPr>
        <p:txBody>
          <a:bodyPr/>
          <a:lstStyle/>
          <a:p>
            <a:pPr eaLnBrk="1" hangingPunct="1"/>
            <a:r>
              <a:rPr lang="en-US" dirty="0" smtClean="0"/>
              <a:t>We can speculate that the acquisition of a few structural proteins could allow the element to exit a cell and enter a new cell, thereby becoming an infectious agent. </a:t>
            </a:r>
          </a:p>
          <a:p>
            <a:pPr eaLnBrk="1" hangingPunct="1"/>
            <a:endParaRPr lang="en-US" dirty="0" smtClean="0"/>
          </a:p>
          <a:p>
            <a:pPr eaLnBrk="1" hangingPunct="1"/>
            <a:r>
              <a:rPr lang="en-US" dirty="0" smtClean="0"/>
              <a:t>Indeed, the genetic structures of retroviruses and viral-like </a:t>
            </a:r>
            <a:r>
              <a:rPr lang="en-US" dirty="0" err="1" smtClean="0"/>
              <a:t>retrotransposons</a:t>
            </a:r>
            <a:r>
              <a:rPr lang="en-US" dirty="0" smtClean="0"/>
              <a:t> show remarkable similarities.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Content Placeholder 3" descr="f2_pommier_nrd1660-f2.jpg"/>
          <p:cNvPicPr>
            <a:picLocks noGrp="1" noChangeAspect="1"/>
          </p:cNvPicPr>
          <p:nvPr>
            <p:ph sz="quarter" idx="1"/>
          </p:nvPr>
        </p:nvPicPr>
        <p:blipFill>
          <a:blip r:embed="rId3"/>
          <a:srcRect/>
          <a:stretch>
            <a:fillRect/>
          </a:stretch>
        </p:blipFill>
        <p:spPr>
          <a:xfrm>
            <a:off x="0" y="0"/>
            <a:ext cx="6718040" cy="68580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Co-evolution hypothesis</a:t>
            </a:r>
            <a:endParaRPr lang="en-US" dirty="0"/>
          </a:p>
        </p:txBody>
      </p:sp>
      <p:sp>
        <p:nvSpPr>
          <p:cNvPr id="22531" name="Content Placeholder 2"/>
          <p:cNvSpPr>
            <a:spLocks noGrp="1"/>
          </p:cNvSpPr>
          <p:nvPr>
            <p:ph sz="quarter" idx="1"/>
          </p:nvPr>
        </p:nvSpPr>
        <p:spPr/>
        <p:txBody>
          <a:bodyPr/>
          <a:lstStyle/>
          <a:p>
            <a:pPr eaLnBrk="1" hangingPunct="1"/>
            <a:r>
              <a:rPr lang="en-US" dirty="0" smtClean="0"/>
              <a:t>Viruses may have evolved from complex molecules of protein and nucleic acid at the same time as cells first appeared on earth and would have been dependent on cellular life for many millions of years.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dirty="0" smtClean="0"/>
              <a:t>Evidence supporting co-evolution hypothesis </a:t>
            </a:r>
            <a:endParaRPr lang="en-US" dirty="0"/>
          </a:p>
        </p:txBody>
      </p:sp>
      <p:sp>
        <p:nvSpPr>
          <p:cNvPr id="23555" name="Content Placeholder 2"/>
          <p:cNvSpPr>
            <a:spLocks noGrp="1"/>
          </p:cNvSpPr>
          <p:nvPr>
            <p:ph sz="quarter" idx="1"/>
          </p:nvPr>
        </p:nvSpPr>
        <p:spPr/>
        <p:txBody>
          <a:bodyPr/>
          <a:lstStyle/>
          <a:p>
            <a:pPr eaLnBrk="1" hangingPunct="1"/>
            <a:r>
              <a:rPr lang="en-US" dirty="0" err="1" smtClean="0"/>
              <a:t>Viroids</a:t>
            </a:r>
            <a:r>
              <a:rPr lang="en-US" dirty="0" smtClean="0"/>
              <a:t> are important pathogens of plants. They do not code for proteins but interact with the host cell and use the host machinery for their replication.</a:t>
            </a:r>
          </a:p>
          <a:p>
            <a:pPr lvl="1" eaLnBrk="1" hangingPunct="1"/>
            <a:r>
              <a:rPr lang="en-US" sz="2400" dirty="0" smtClean="0"/>
              <a:t>The hepatitis delta virus of humans has an RNA genome similar to </a:t>
            </a:r>
            <a:r>
              <a:rPr lang="en-US" sz="2400" dirty="0" err="1" smtClean="0"/>
              <a:t>viroids</a:t>
            </a:r>
            <a:r>
              <a:rPr lang="en-US" sz="2400" dirty="0" smtClean="0"/>
              <a:t> but has protein coat derived from hepatitis B virus and cannot produce one of its own. It is therefore a defective virus and cannot replicate without the help of hepatitis B virus.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What are viruses?</a:t>
            </a:r>
            <a:endParaRPr lang="en-US" dirty="0"/>
          </a:p>
        </p:txBody>
      </p:sp>
      <p:sp>
        <p:nvSpPr>
          <p:cNvPr id="7171" name="Content Placeholder 2"/>
          <p:cNvSpPr>
            <a:spLocks noGrp="1"/>
          </p:cNvSpPr>
          <p:nvPr>
            <p:ph sz="quarter" idx="1"/>
          </p:nvPr>
        </p:nvSpPr>
        <p:spPr/>
        <p:txBody>
          <a:bodyPr/>
          <a:lstStyle/>
          <a:p>
            <a:pPr eaLnBrk="1" hangingPunct="1"/>
            <a:r>
              <a:rPr lang="en-US" smtClean="0"/>
              <a:t>Viruses are acellular organisms</a:t>
            </a:r>
          </a:p>
          <a:p>
            <a:pPr eaLnBrk="1" hangingPunct="1"/>
            <a:r>
              <a:rPr lang="en-US" smtClean="0"/>
              <a:t>completely obligatory parasites. </a:t>
            </a:r>
          </a:p>
          <a:p>
            <a:pPr eaLnBrk="1" hangingPunct="1"/>
            <a:r>
              <a:rPr lang="en-US" smtClean="0"/>
              <a:t>The term virus means ‘poison’.</a:t>
            </a:r>
          </a:p>
          <a:p>
            <a:pPr eaLnBrk="1" hangingPunct="1">
              <a:buFont typeface="Wingdings 2" pitchFamily="18" charset="2"/>
              <a:buNone/>
            </a:pPr>
            <a:endParaRPr lang="en-US" smtClean="0"/>
          </a:p>
          <a:p>
            <a:pPr eaLnBrk="1" hangingPunct="1"/>
            <a:r>
              <a:rPr lang="en-US" smtClean="0"/>
              <a:t>Most of them are disease causing </a:t>
            </a:r>
          </a:p>
          <a:p>
            <a:pPr eaLnBrk="1" hangingPunct="1"/>
            <a:r>
              <a:rPr lang="en-US" smtClean="0"/>
              <a:t>Have a complex mechanism of hijacking the machinery of the host genome for its self replication.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sz="quarter" idx="1"/>
          </p:nvPr>
        </p:nvSpPr>
        <p:spPr>
          <a:xfrm>
            <a:off x="457200" y="304800"/>
            <a:ext cx="7696200" cy="6151563"/>
          </a:xfrm>
        </p:spPr>
        <p:txBody>
          <a:bodyPr>
            <a:normAutofit/>
          </a:bodyPr>
          <a:lstStyle/>
          <a:p>
            <a:pPr lvl="1" eaLnBrk="1" hangingPunct="1"/>
            <a:r>
              <a:rPr lang="en-US" sz="2400" dirty="0" smtClean="0"/>
              <a:t>the </a:t>
            </a:r>
            <a:r>
              <a:rPr lang="en-US" sz="2400" dirty="0" err="1" smtClean="0"/>
              <a:t>virophage</a:t>
            </a:r>
            <a:r>
              <a:rPr lang="en-US" sz="2400" dirty="0" smtClean="0"/>
              <a:t> 'sputnik' is dependent on </a:t>
            </a:r>
            <a:r>
              <a:rPr lang="en-US" sz="2400" dirty="0" err="1" smtClean="0"/>
              <a:t>mimivirus</a:t>
            </a:r>
            <a:r>
              <a:rPr lang="en-US" sz="2400" dirty="0" smtClean="0"/>
              <a:t>, which infects the protozoan '‘</a:t>
            </a:r>
            <a:r>
              <a:rPr lang="en-US" sz="2400" dirty="0" err="1" smtClean="0"/>
              <a:t>Acanthamoeba</a:t>
            </a:r>
            <a:r>
              <a:rPr lang="en-US" sz="2400" dirty="0" smtClean="0"/>
              <a:t> </a:t>
            </a:r>
            <a:r>
              <a:rPr lang="en-US" sz="2400" dirty="0" err="1" smtClean="0"/>
              <a:t>castellanii</a:t>
            </a:r>
            <a:r>
              <a:rPr lang="en-US" sz="2400" dirty="0" smtClean="0"/>
              <a:t>''. These viruses that are dependent on the presence of other virus species in the host cell are called ''satellites'' and may represent evolutionary intermediates of </a:t>
            </a:r>
            <a:r>
              <a:rPr lang="en-US" sz="2400" dirty="0" err="1" smtClean="0"/>
              <a:t>viroids</a:t>
            </a:r>
            <a:r>
              <a:rPr lang="en-US" sz="2400" dirty="0" smtClean="0"/>
              <a:t> and viruses.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382000" cy="6151563"/>
          </a:xfrm>
        </p:spPr>
        <p:txBody>
          <a:bodyPr>
            <a:normAutofit/>
          </a:bodyPr>
          <a:lstStyle/>
          <a:p>
            <a:pPr marL="274320" indent="-274320" eaLnBrk="1" fontAlgn="auto" hangingPunct="1">
              <a:spcAft>
                <a:spcPts val="0"/>
              </a:spcAft>
              <a:buFont typeface="Wingdings 2"/>
              <a:buChar char=""/>
              <a:defRPr/>
            </a:pPr>
            <a:r>
              <a:rPr lang="en-US" dirty="0" smtClean="0"/>
              <a:t>Prions are infectious protein molecules that do not contain DNA or RNA. </a:t>
            </a:r>
          </a:p>
          <a:p>
            <a:pPr marL="274320" indent="-274320" eaLnBrk="1" fontAlgn="auto" hangingPunct="1">
              <a:spcAft>
                <a:spcPts val="0"/>
              </a:spcAft>
              <a:buFont typeface="Wingdings 2"/>
              <a:buChar char=""/>
              <a:defRPr/>
            </a:pPr>
            <a:r>
              <a:rPr lang="en-US" dirty="0" smtClean="0"/>
              <a:t>They cause an infection in sheep called scrapie and cattle bovine spongiform encephalopathy. </a:t>
            </a:r>
          </a:p>
          <a:p>
            <a:pPr marL="274320" indent="-274320" eaLnBrk="1" fontAlgn="auto" hangingPunct="1">
              <a:spcAft>
                <a:spcPts val="0"/>
              </a:spcAft>
              <a:buFont typeface="Wingdings 2"/>
              <a:buChar char=""/>
              <a:defRPr/>
            </a:pPr>
            <a:r>
              <a:rPr lang="en-US" dirty="0" smtClean="0"/>
              <a:t>They are able to replicate because some proteins can exist in two different shapes and the prion changes the normal shape of a host protein into the prion shape. </a:t>
            </a:r>
          </a:p>
          <a:p>
            <a:pPr marL="274320" indent="-274320" eaLnBrk="1" fontAlgn="auto" hangingPunct="1">
              <a:spcAft>
                <a:spcPts val="0"/>
              </a:spcAft>
              <a:buFont typeface="Wingdings 2"/>
              <a:buChar char=""/>
              <a:defRPr/>
            </a:pPr>
            <a:r>
              <a:rPr lang="en-US" dirty="0" smtClean="0"/>
              <a:t>This starts a chain reaction where each prion protein converts many host proteins into more prions, and these new prions then go on to convert even more protein into prions. </a:t>
            </a:r>
          </a:p>
          <a:p>
            <a:pPr marL="274320" indent="-274320" eaLnBrk="1" fontAlgn="auto" hangingPunct="1">
              <a:spcAft>
                <a:spcPts val="0"/>
              </a:spcAft>
              <a:buFont typeface="Wingdings 2"/>
              <a:buChar char=""/>
              <a:defRPr/>
            </a:pPr>
            <a:r>
              <a:rPr lang="en-US" dirty="0" smtClean="0"/>
              <a:t>Although they are fundamentally different from viruses and viroids, their discovery gives credence to the idea </a:t>
            </a:r>
            <a:r>
              <a:rPr lang="en-US" sz="2800" dirty="0" smtClean="0">
                <a:solidFill>
                  <a:srgbClr val="FF0000"/>
                </a:solidFill>
              </a:rPr>
              <a:t>that viruses could have evolved from self-replicating molecules.</a:t>
            </a:r>
          </a:p>
          <a:p>
            <a:pPr marL="274320" indent="-274320" eaLnBrk="1" fontAlgn="auto" hangingPunct="1">
              <a:spcAft>
                <a:spcPts val="0"/>
              </a:spcAft>
              <a:buFont typeface="Wingdings 2"/>
              <a:buChar cha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dirty="0" smtClean="0"/>
              <a:t>The virus-first hypothesis: a new approach</a:t>
            </a:r>
            <a:endParaRPr lang="en-US" dirty="0"/>
          </a:p>
        </p:txBody>
      </p:sp>
      <p:sp>
        <p:nvSpPr>
          <p:cNvPr id="26627" name="Content Placeholder 2"/>
          <p:cNvSpPr>
            <a:spLocks noGrp="1"/>
          </p:cNvSpPr>
          <p:nvPr>
            <p:ph sz="quarter" idx="1"/>
          </p:nvPr>
        </p:nvSpPr>
        <p:spPr/>
        <p:txBody>
          <a:bodyPr/>
          <a:lstStyle/>
          <a:p>
            <a:pPr eaLnBrk="1" hangingPunct="1"/>
            <a:r>
              <a:rPr lang="en-US" dirty="0" err="1" smtClean="0"/>
              <a:t>Koonin</a:t>
            </a:r>
            <a:r>
              <a:rPr lang="en-US" dirty="0" smtClean="0"/>
              <a:t> and Martin (2005) postulated that viruses existed in a </a:t>
            </a:r>
            <a:r>
              <a:rPr lang="en-US" dirty="0" err="1" smtClean="0"/>
              <a:t>precellular</a:t>
            </a:r>
            <a:r>
              <a:rPr lang="en-US" dirty="0" smtClean="0"/>
              <a:t> world as self-replicating units. </a:t>
            </a:r>
          </a:p>
          <a:p>
            <a:pPr eaLnBrk="1" hangingPunct="1"/>
            <a:r>
              <a:rPr lang="en-US" dirty="0" smtClean="0"/>
              <a:t>Over time these units, became more organized and more complex. Eventually, enzymes for the synthesis of membranes and cell walls evolved, resulting in the formation of cells. Viruses, then, may have existed before bacteria, </a:t>
            </a:r>
            <a:r>
              <a:rPr lang="en-US" dirty="0" err="1" smtClean="0"/>
              <a:t>archaea</a:t>
            </a:r>
            <a:r>
              <a:rPr lang="en-US" dirty="0" smtClean="0"/>
              <a:t>, or eukaryotes.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sz="quarter" idx="1"/>
          </p:nvPr>
        </p:nvSpPr>
        <p:spPr>
          <a:xfrm>
            <a:off x="457200" y="1219200"/>
            <a:ext cx="7239000" cy="5237163"/>
          </a:xfrm>
        </p:spPr>
        <p:txBody>
          <a:bodyPr/>
          <a:lstStyle/>
          <a:p>
            <a:pPr eaLnBrk="1" hangingPunct="1"/>
            <a:r>
              <a:rPr lang="en-US" smtClean="0"/>
              <a:t>Most biologists now agree that the very first replicating molecules consisted of RNA, not DNA. We also know that some RNA molecules, ribozymes, exhibit enzymatic properties; they can catalyze chemical reactions. Perhaps, simple replicating RNA molecules, existing before the first cell formed, developed the ability to infect the first cells.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descr="f4_prang_nrmicro1527-i1.jpg"/>
          <p:cNvPicPr>
            <a:picLocks noGrp="1" noChangeAspect="1"/>
          </p:cNvPicPr>
          <p:nvPr>
            <p:ph sz="quarter" idx="1"/>
          </p:nvPr>
        </p:nvPicPr>
        <p:blipFill>
          <a:blip r:embed="rId3"/>
          <a:srcRect/>
          <a:stretch>
            <a:fillRect/>
          </a:stretch>
        </p:blipFill>
        <p:spPr>
          <a:xfrm>
            <a:off x="381000" y="0"/>
            <a:ext cx="7391400" cy="6891374"/>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sz="quarter" idx="1"/>
          </p:nvPr>
        </p:nvSpPr>
        <p:spPr/>
        <p:txBody>
          <a:bodyPr/>
          <a:lstStyle/>
          <a:p>
            <a:pPr eaLnBrk="1" hangingPunct="1"/>
            <a:r>
              <a:rPr lang="en-US" dirty="0" smtClean="0"/>
              <a:t>precursors of today's NCLDVs led to the emergence of eukaryotic cells. </a:t>
            </a:r>
          </a:p>
          <a:p>
            <a:pPr eaLnBrk="1" hangingPunct="1"/>
            <a:r>
              <a:rPr lang="en-US" dirty="0" smtClean="0"/>
              <a:t>Villarreal and </a:t>
            </a:r>
            <a:r>
              <a:rPr lang="en-US" dirty="0" err="1" smtClean="0"/>
              <a:t>DeFilippis</a:t>
            </a:r>
            <a:r>
              <a:rPr lang="en-US" dirty="0" smtClean="0"/>
              <a:t> (2000) and Bell (2001) described models explaining this proposal. Perhaps, both groups postulate, the current nucleus in eukaryotic cells arose from an </a:t>
            </a:r>
            <a:r>
              <a:rPr lang="en-US" dirty="0" err="1" smtClean="0"/>
              <a:t>endosymbiotic</a:t>
            </a:r>
            <a:r>
              <a:rPr lang="en-US" dirty="0" smtClean="0"/>
              <a:t>-like event in which a complex, enveloped DNA virus became a permanent resident of an emerging eukaryotic cell.</a:t>
            </a:r>
          </a:p>
          <a:p>
            <a:pPr eaLnBrk="1" hangingPunct="1"/>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457200"/>
          </a:xfrm>
        </p:spPr>
        <p:txBody>
          <a:bodyPr>
            <a:normAutofit fontScale="90000"/>
          </a:bodyPr>
          <a:lstStyle/>
          <a:p>
            <a:pPr algn="ctr" eaLnBrk="1" fontAlgn="auto" hangingPunct="1">
              <a:spcAft>
                <a:spcPts val="0"/>
              </a:spcAft>
              <a:defRPr/>
            </a:pPr>
            <a:r>
              <a:rPr lang="en-US" sz="2800" dirty="0" smtClean="0"/>
              <a:t>Studies of viral origin: a challenge </a:t>
            </a:r>
            <a:endParaRPr lang="en-US" sz="2800" dirty="0"/>
          </a:p>
        </p:txBody>
      </p:sp>
      <p:sp>
        <p:nvSpPr>
          <p:cNvPr id="3" name="Content Placeholder 2"/>
          <p:cNvSpPr>
            <a:spLocks noGrp="1"/>
          </p:cNvSpPr>
          <p:nvPr>
            <p:ph sz="quarter" idx="1"/>
          </p:nvPr>
        </p:nvSpPr>
        <p:spPr>
          <a:xfrm>
            <a:off x="457200" y="990600"/>
            <a:ext cx="7467600" cy="5483352"/>
          </a:xfrm>
        </p:spPr>
        <p:txBody>
          <a:bodyPr>
            <a:normAutofit/>
          </a:bodyPr>
          <a:lstStyle/>
          <a:p>
            <a:pPr marL="274320" indent="-274320" eaLnBrk="1" fontAlgn="auto" hangingPunct="1">
              <a:spcAft>
                <a:spcPts val="0"/>
              </a:spcAft>
              <a:buFont typeface="Wingdings 2"/>
              <a:buChar char=""/>
              <a:defRPr/>
            </a:pPr>
            <a:r>
              <a:rPr lang="en-US" dirty="0" smtClean="0"/>
              <a:t>no strong evidence -from where all the viruses came in existence. </a:t>
            </a:r>
            <a:endParaRPr lang="en-US" dirty="0" smtClean="0"/>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The reason:</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no </a:t>
            </a:r>
            <a:r>
              <a:rPr lang="en-US" dirty="0" smtClean="0">
                <a:solidFill>
                  <a:schemeClr val="tx1">
                    <a:tint val="85000"/>
                  </a:schemeClr>
                </a:solidFill>
              </a:rPr>
              <a:t>fossils and paleontological evidence</a:t>
            </a:r>
            <a:r>
              <a:rPr lang="en-US" dirty="0" smtClean="0">
                <a:solidFill>
                  <a:schemeClr val="tx1">
                    <a:tint val="85000"/>
                  </a:schemeClr>
                </a:solidFill>
              </a:rPr>
              <a:t>.</a:t>
            </a:r>
          </a:p>
          <a:p>
            <a:pPr marL="521208" lvl="1" eaLnBrk="1" fontAlgn="auto" hangingPunct="1">
              <a:spcAft>
                <a:spcPts val="0"/>
              </a:spcAft>
              <a:buClr>
                <a:schemeClr val="accent4"/>
              </a:buClr>
              <a:buFont typeface="Wingdings 2"/>
              <a:buChar char=""/>
              <a:defRPr/>
            </a:pPr>
            <a:endParaRPr lang="en-US" dirty="0" smtClean="0">
              <a:solidFill>
                <a:schemeClr val="tx1">
                  <a:tint val="85000"/>
                </a:schemeClr>
              </a:solidFill>
            </a:endParaRP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obligatory </a:t>
            </a:r>
            <a:r>
              <a:rPr lang="en-US" dirty="0" smtClean="0">
                <a:solidFill>
                  <a:schemeClr val="tx1">
                    <a:tint val="85000"/>
                  </a:schemeClr>
                </a:solidFill>
              </a:rPr>
              <a:t>life </a:t>
            </a:r>
            <a:r>
              <a:rPr lang="en-US" dirty="0" smtClean="0">
                <a:solidFill>
                  <a:schemeClr val="tx1">
                    <a:tint val="85000"/>
                  </a:schemeClr>
                </a:solidFill>
              </a:rPr>
              <a:t>cycle: their </a:t>
            </a:r>
            <a:r>
              <a:rPr lang="en-US" dirty="0" smtClean="0">
                <a:solidFill>
                  <a:schemeClr val="tx1">
                    <a:tint val="85000"/>
                  </a:schemeClr>
                </a:solidFill>
              </a:rPr>
              <a:t>individual existence </a:t>
            </a:r>
            <a:r>
              <a:rPr lang="en-US" dirty="0" smtClean="0">
                <a:solidFill>
                  <a:schemeClr val="tx1">
                    <a:tint val="85000"/>
                  </a:schemeClr>
                </a:solidFill>
              </a:rPr>
              <a:t>nil </a:t>
            </a:r>
            <a:r>
              <a:rPr lang="en-US" dirty="0" smtClean="0">
                <a:solidFill>
                  <a:schemeClr val="tx1">
                    <a:tint val="85000"/>
                  </a:schemeClr>
                </a:solidFill>
              </a:rPr>
              <a:t>and thus they are destroyed along with the death of cell or organism.</a:t>
            </a:r>
          </a:p>
          <a:p>
            <a:pPr marL="514350" indent="-514350" eaLnBrk="1" fontAlgn="auto" hangingPunct="1">
              <a:spcAft>
                <a:spcPts val="0"/>
              </a:spcAft>
              <a:buFont typeface="Wingdings 2"/>
              <a:buChar char=""/>
              <a:defRPr/>
            </a:pPr>
            <a:r>
              <a:rPr lang="en-US" dirty="0" smtClean="0"/>
              <a:t>most </a:t>
            </a:r>
            <a:r>
              <a:rPr lang="en-US" dirty="0" smtClean="0"/>
              <a:t>of the viral origin studies - done by comparing and analyzing leftovers of viral genome like DNA and RNA molecules.</a:t>
            </a:r>
          </a:p>
          <a:p>
            <a:pPr marL="514350" indent="-514350" eaLnBrk="1" fontAlgn="auto" hangingPunct="1">
              <a:spcAft>
                <a:spcPts val="0"/>
              </a:spcAft>
              <a:buFont typeface="Wingdings 2"/>
              <a:buNone/>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Theories of viral origin</a:t>
            </a:r>
            <a:endParaRPr lang="en-US" dirty="0"/>
          </a:p>
        </p:txBody>
      </p:sp>
      <p:sp>
        <p:nvSpPr>
          <p:cNvPr id="9219" name="Content Placeholder 2"/>
          <p:cNvSpPr>
            <a:spLocks noGrp="1"/>
          </p:cNvSpPr>
          <p:nvPr>
            <p:ph sz="quarter" idx="1"/>
          </p:nvPr>
        </p:nvSpPr>
        <p:spPr/>
        <p:txBody>
          <a:bodyPr/>
          <a:lstStyle/>
          <a:p>
            <a:pPr eaLnBrk="1" hangingPunct="1"/>
            <a:r>
              <a:rPr lang="en-US" dirty="0" smtClean="0"/>
              <a:t>Three hypothesis proposed on the origin of viruses -on the basis of present day evidences:</a:t>
            </a:r>
          </a:p>
          <a:p>
            <a:pPr lvl="1" eaLnBrk="1" hangingPunct="1"/>
            <a:r>
              <a:rPr lang="en-US" b="1" dirty="0" smtClean="0"/>
              <a:t>Regressive or retrograde hypothesis</a:t>
            </a:r>
          </a:p>
          <a:p>
            <a:pPr lvl="1" eaLnBrk="1" hangingPunct="1"/>
            <a:r>
              <a:rPr lang="en-US" b="1" dirty="0" smtClean="0"/>
              <a:t>Cellular origin hypothesis</a:t>
            </a:r>
          </a:p>
          <a:p>
            <a:pPr lvl="1" eaLnBrk="1" hangingPunct="1"/>
            <a:r>
              <a:rPr lang="en-US" b="1" dirty="0" smtClean="0"/>
              <a:t>Co-evolution hypothesis</a:t>
            </a:r>
            <a:r>
              <a:rPr lang="en-US" dirty="0" smtClean="0"/>
              <a:t/>
            </a:r>
            <a:br>
              <a:rPr lang="en-US" dirty="0" smtClean="0"/>
            </a:br>
            <a:endParaRPr lang="en-US" dirty="0" smtClean="0"/>
          </a:p>
          <a:p>
            <a:pPr eaLnBrk="1" hangingPunct="1"/>
            <a:r>
              <a:rPr lang="en-US" dirty="0" smtClean="0"/>
              <a:t>Note: they are still hypothesis with lots of flaws and drawbacks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pPr algn="ctr" eaLnBrk="1" fontAlgn="auto" hangingPunct="1">
              <a:spcAft>
                <a:spcPts val="0"/>
              </a:spcAft>
              <a:defRPr/>
            </a:pPr>
            <a:r>
              <a:rPr lang="en-US" dirty="0" smtClean="0"/>
              <a:t>Regressive hypothesis</a:t>
            </a:r>
            <a:endParaRPr lang="en-US" dirty="0"/>
          </a:p>
        </p:txBody>
      </p:sp>
      <p:sp>
        <p:nvSpPr>
          <p:cNvPr id="3" name="Content Placeholder 2"/>
          <p:cNvSpPr>
            <a:spLocks noGrp="1"/>
          </p:cNvSpPr>
          <p:nvPr>
            <p:ph sz="quarter" idx="1"/>
          </p:nvPr>
        </p:nvSpPr>
        <p:spPr>
          <a:xfrm>
            <a:off x="76200" y="762000"/>
            <a:ext cx="9067800" cy="4846638"/>
          </a:xfrm>
        </p:spPr>
        <p:txBody>
          <a:bodyPr>
            <a:noAutofit/>
          </a:bodyPr>
          <a:lstStyle/>
          <a:p>
            <a:pPr marL="274320" indent="-274320" eaLnBrk="1" fontAlgn="auto" hangingPunct="1">
              <a:spcAft>
                <a:spcPts val="0"/>
              </a:spcAft>
              <a:buFont typeface="Wingdings 2"/>
              <a:buChar char=""/>
              <a:defRPr/>
            </a:pPr>
            <a:r>
              <a:rPr lang="en-US" dirty="0" smtClean="0">
                <a:solidFill>
                  <a:schemeClr val="tx1">
                    <a:lumMod val="95000"/>
                    <a:lumOff val="5000"/>
                  </a:schemeClr>
                </a:solidFill>
              </a:rPr>
              <a:t>Emphasizes the descendency of the viruses from more complex ancestors-</a:t>
            </a:r>
          </a:p>
          <a:p>
            <a:pPr marL="521208" lvl="1" eaLnBrk="1" fontAlgn="auto" hangingPunct="1">
              <a:spcAft>
                <a:spcPts val="0"/>
              </a:spcAft>
              <a:buClr>
                <a:schemeClr val="accent4"/>
              </a:buClr>
              <a:buFont typeface="Wingdings 2"/>
              <a:buChar char=""/>
              <a:defRPr/>
            </a:pPr>
            <a:r>
              <a:rPr lang="en-US" sz="2400" dirty="0" smtClean="0">
                <a:solidFill>
                  <a:schemeClr val="tx1">
                    <a:lumMod val="95000"/>
                    <a:lumOff val="5000"/>
                  </a:schemeClr>
                </a:solidFill>
              </a:rPr>
              <a:t>Viruses may have once been small cells that </a:t>
            </a:r>
            <a:r>
              <a:rPr lang="en-US" sz="2400" b="1" dirty="0" smtClean="0">
                <a:solidFill>
                  <a:schemeClr val="tx1">
                    <a:lumMod val="95000"/>
                    <a:lumOff val="5000"/>
                  </a:schemeClr>
                </a:solidFill>
              </a:rPr>
              <a:t>parasitized</a:t>
            </a:r>
            <a:r>
              <a:rPr lang="en-US" sz="2400" dirty="0" smtClean="0">
                <a:solidFill>
                  <a:schemeClr val="tx1">
                    <a:lumMod val="95000"/>
                    <a:lumOff val="5000"/>
                  </a:schemeClr>
                </a:solidFill>
              </a:rPr>
              <a:t> larger cells. Over time, genes not required by their parasitism were lost.</a:t>
            </a:r>
          </a:p>
          <a:p>
            <a:pPr marL="521208" lvl="1" eaLnBrk="1" fontAlgn="auto" hangingPunct="1">
              <a:spcAft>
                <a:spcPts val="0"/>
              </a:spcAft>
              <a:buClr>
                <a:schemeClr val="accent4"/>
              </a:buClr>
              <a:buFont typeface="Wingdings 2"/>
              <a:buChar char=""/>
              <a:defRPr/>
            </a:pPr>
            <a:r>
              <a:rPr lang="en-US" sz="2400" dirty="0" smtClean="0">
                <a:solidFill>
                  <a:schemeClr val="tx1">
                    <a:lumMod val="95000"/>
                    <a:lumOff val="5000"/>
                  </a:schemeClr>
                </a:solidFill>
              </a:rPr>
              <a:t> autonomous organisms initially developed a </a:t>
            </a:r>
            <a:r>
              <a:rPr lang="en-US" sz="2400" b="1" dirty="0" smtClean="0">
                <a:solidFill>
                  <a:schemeClr val="tx1">
                    <a:lumMod val="95000"/>
                    <a:lumOff val="5000"/>
                  </a:schemeClr>
                </a:solidFill>
              </a:rPr>
              <a:t>symbiotic</a:t>
            </a:r>
            <a:r>
              <a:rPr lang="en-US" sz="2400" dirty="0" smtClean="0">
                <a:solidFill>
                  <a:schemeClr val="tx1">
                    <a:lumMod val="95000"/>
                    <a:lumOff val="5000"/>
                  </a:schemeClr>
                </a:solidFill>
              </a:rPr>
              <a:t> relationship. Over time, the relationship turned parasitic, as one organism became more and more dependent on the other. As the once free-living parasite became more dependent on the host, it lost previously essential genes.</a:t>
            </a:r>
          </a:p>
          <a:p>
            <a:pPr marL="521208" lvl="1" eaLnBrk="1" fontAlgn="auto" hangingPunct="1">
              <a:spcAft>
                <a:spcPts val="0"/>
              </a:spcAft>
              <a:buClr>
                <a:schemeClr val="accent4"/>
              </a:buClr>
              <a:buFont typeface="Wingdings 2"/>
              <a:buChar char=""/>
              <a:defRPr/>
            </a:pPr>
            <a:endParaRPr lang="en-US" sz="2400" dirty="0" smtClean="0">
              <a:solidFill>
                <a:schemeClr val="tx1">
                  <a:lumMod val="95000"/>
                  <a:lumOff val="5000"/>
                </a:schemeClr>
              </a:solidFill>
            </a:endParaRPr>
          </a:p>
          <a:p>
            <a:pPr marL="521208" lvl="1" eaLnBrk="1" fontAlgn="auto" hangingPunct="1">
              <a:spcAft>
                <a:spcPts val="0"/>
              </a:spcAft>
              <a:buClr>
                <a:schemeClr val="accent4"/>
              </a:buClr>
              <a:buFont typeface="Wingdings 2"/>
              <a:buChar char=""/>
              <a:defRPr/>
            </a:pPr>
            <a:r>
              <a:rPr lang="en-US" sz="2400" dirty="0" smtClean="0">
                <a:solidFill>
                  <a:schemeClr val="tx1">
                    <a:lumMod val="95000"/>
                    <a:lumOff val="5000"/>
                  </a:schemeClr>
                </a:solidFill>
              </a:rPr>
              <a:t>Eventually it was unable to replicate independently, becoming an obligate intracellular parasite, a virus.</a:t>
            </a:r>
          </a:p>
          <a:p>
            <a:pPr marL="521208" lvl="1" eaLnBrk="1" fontAlgn="auto" hangingPunct="1">
              <a:spcAft>
                <a:spcPts val="0"/>
              </a:spcAft>
              <a:buClr>
                <a:schemeClr val="accent4"/>
              </a:buClr>
              <a:buFont typeface="Wingdings 2"/>
              <a:buChar char=""/>
              <a:defRPr/>
            </a:pPr>
            <a:endParaRPr lang="en-US" sz="2400" dirty="0" smtClean="0">
              <a:solidFill>
                <a:schemeClr val="tx1">
                  <a:lumMod val="95000"/>
                  <a:lumOff val="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eaLnBrk="1" fontAlgn="auto" hangingPunct="1">
              <a:spcAft>
                <a:spcPts val="0"/>
              </a:spcAft>
              <a:defRPr/>
            </a:pPr>
            <a:r>
              <a:rPr lang="en-US" dirty="0" smtClean="0"/>
              <a:t>Evidence supporting the hypothesis of regression</a:t>
            </a:r>
            <a:endParaRPr lang="en-US" dirty="0"/>
          </a:p>
        </p:txBody>
      </p:sp>
      <p:sp>
        <p:nvSpPr>
          <p:cNvPr id="11267" name="Content Placeholder 2"/>
          <p:cNvSpPr>
            <a:spLocks noGrp="1"/>
          </p:cNvSpPr>
          <p:nvPr>
            <p:ph sz="quarter" idx="1"/>
          </p:nvPr>
        </p:nvSpPr>
        <p:spPr/>
        <p:txBody>
          <a:bodyPr/>
          <a:lstStyle/>
          <a:p>
            <a:pPr eaLnBrk="1" hangingPunct="1"/>
            <a:r>
              <a:rPr lang="en-US" dirty="0" smtClean="0"/>
              <a:t>Evolution of Large DNA Viruses </a:t>
            </a:r>
            <a:r>
              <a:rPr lang="en-US" dirty="0" err="1" smtClean="0"/>
              <a:t>eg</a:t>
            </a:r>
            <a:r>
              <a:rPr lang="en-US" dirty="0" smtClean="0"/>
              <a:t>  </a:t>
            </a:r>
            <a:r>
              <a:rPr lang="en-US" dirty="0" err="1" smtClean="0"/>
              <a:t>nucleocytoplasmic</a:t>
            </a:r>
            <a:r>
              <a:rPr lang="en-US" dirty="0" smtClean="0"/>
              <a:t> large DNA viruses (NCLDVs), </a:t>
            </a:r>
            <a:endParaRPr lang="en-US" dirty="0" smtClean="0"/>
          </a:p>
          <a:p>
            <a:pPr eaLnBrk="1" hangingPunct="1"/>
            <a:r>
              <a:rPr lang="en-US" dirty="0" smtClean="0"/>
              <a:t>best </a:t>
            </a:r>
            <a:r>
              <a:rPr lang="en-US" dirty="0" smtClean="0"/>
              <a:t>explained with the help of this hypothesis since many of them </a:t>
            </a:r>
            <a:r>
              <a:rPr lang="en-US" b="1" dirty="0" smtClean="0"/>
              <a:t>have huge genome </a:t>
            </a:r>
            <a:r>
              <a:rPr lang="en-US" dirty="0" smtClean="0"/>
              <a:t>along with many </a:t>
            </a:r>
            <a:r>
              <a:rPr lang="en-US" b="1" dirty="0" smtClean="0"/>
              <a:t>complex enzyme systems </a:t>
            </a:r>
            <a:r>
              <a:rPr lang="en-US" dirty="0" smtClean="0"/>
              <a:t>carried along with them, they are concluded to be the descendants of complex independently living extremely small microorganism. </a:t>
            </a:r>
            <a:endParaRPr lang="en-US" dirty="0" smtClean="0"/>
          </a:p>
          <a:p>
            <a:pPr eaLnBrk="1" hangingPunct="1"/>
            <a:endParaRPr lang="en-US" dirty="0" smtClean="0"/>
          </a:p>
          <a:p>
            <a:pPr eaLnBrk="1" hangingPunct="1"/>
            <a:r>
              <a:rPr lang="en-US" dirty="0" smtClean="0"/>
              <a:t>Pox virus</a:t>
            </a:r>
          </a:p>
          <a:p>
            <a:pPr eaLnBrk="1" hangingPunct="1"/>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sz="quarter" idx="1"/>
          </p:nvPr>
        </p:nvSpPr>
        <p:spPr>
          <a:xfrm>
            <a:off x="457200" y="304800"/>
            <a:ext cx="7239000" cy="6151563"/>
          </a:xfrm>
        </p:spPr>
        <p:txBody>
          <a:bodyPr/>
          <a:lstStyle/>
          <a:p>
            <a:pPr eaLnBrk="1" hangingPunct="1"/>
            <a:r>
              <a:rPr lang="en-US" dirty="0" smtClean="0"/>
              <a:t> It includes the following viruses in general:</a:t>
            </a:r>
          </a:p>
          <a:p>
            <a:pPr lvl="1" eaLnBrk="1" hangingPunct="1"/>
            <a:r>
              <a:rPr lang="en-US" dirty="0" smtClean="0"/>
              <a:t>Smallpox virus.</a:t>
            </a:r>
          </a:p>
          <a:p>
            <a:pPr lvl="1" eaLnBrk="1" hangingPunct="1"/>
            <a:r>
              <a:rPr lang="en-US" dirty="0" smtClean="0"/>
              <a:t>Brick shaped Poxvirus</a:t>
            </a:r>
          </a:p>
          <a:p>
            <a:pPr lvl="1" eaLnBrk="1" hangingPunct="1"/>
            <a:r>
              <a:rPr lang="en-US" dirty="0" err="1" smtClean="0"/>
              <a:t>Mimivirus</a:t>
            </a:r>
            <a:r>
              <a:rPr lang="en-US" dirty="0" smtClean="0"/>
              <a:t> (recently discovered) infect </a:t>
            </a:r>
            <a:r>
              <a:rPr lang="en-US" dirty="0" err="1" smtClean="0"/>
              <a:t>protozoans</a:t>
            </a:r>
            <a:endParaRPr lang="en-US" dirty="0" smtClean="0"/>
          </a:p>
          <a:p>
            <a:pPr eaLnBrk="1" hangingPunct="1"/>
            <a:r>
              <a:rPr lang="en-US" dirty="0" smtClean="0"/>
              <a:t>In addition to their large size, the NCLDVs exhibit greater complexity than other viruses have and depend less on their host for replication than do other viruses. </a:t>
            </a:r>
            <a:endParaRPr lang="en-US" dirty="0" smtClean="0"/>
          </a:p>
          <a:p>
            <a:pPr eaLnBrk="1" hangingPunct="1"/>
            <a:endParaRPr lang="en-US" dirty="0" smtClean="0"/>
          </a:p>
          <a:p>
            <a:pPr eaLnBrk="1" hangingPunct="1"/>
            <a:r>
              <a:rPr lang="en-US" dirty="0" smtClean="0"/>
              <a:t>Poxvirus particles, for instance, include a large number of viral enzymes and related factors that allow the virus to produce functional messenger RNA within the host cell cytoplasm.</a:t>
            </a:r>
          </a:p>
          <a:p>
            <a:pPr lvl="1" eaLnBrk="1" hangingPunct="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Content Placeholder 3" descr="VZV.jpg"/>
          <p:cNvPicPr>
            <a:picLocks noGrp="1" noChangeAspect="1"/>
          </p:cNvPicPr>
          <p:nvPr>
            <p:ph sz="quarter" idx="1"/>
          </p:nvPr>
        </p:nvPicPr>
        <p:blipFill>
          <a:blip r:embed="rId3"/>
          <a:srcRect/>
          <a:stretch>
            <a:fillRect/>
          </a:stretch>
        </p:blipFill>
        <p:spPr>
          <a:xfrm>
            <a:off x="4648200" y="228600"/>
            <a:ext cx="3124200" cy="3200400"/>
          </a:xfrm>
        </p:spPr>
      </p:pic>
      <p:pic>
        <p:nvPicPr>
          <p:cNvPr id="13315" name="Picture 4" descr="Mimivirus.jpg"/>
          <p:cNvPicPr>
            <a:picLocks noChangeAspect="1"/>
          </p:cNvPicPr>
          <p:nvPr/>
        </p:nvPicPr>
        <p:blipFill>
          <a:blip r:embed="rId4"/>
          <a:srcRect/>
          <a:stretch>
            <a:fillRect/>
          </a:stretch>
        </p:blipFill>
        <p:spPr bwMode="auto">
          <a:xfrm>
            <a:off x="2209800" y="3429000"/>
            <a:ext cx="3200400" cy="3136900"/>
          </a:xfrm>
          <a:prstGeom prst="rect">
            <a:avLst/>
          </a:prstGeom>
          <a:noFill/>
          <a:ln w="9525">
            <a:noFill/>
            <a:miter lim="800000"/>
            <a:headEnd/>
            <a:tailEnd/>
          </a:ln>
        </p:spPr>
      </p:pic>
      <p:pic>
        <p:nvPicPr>
          <p:cNvPr id="13316" name="Picture 5" descr="variola.jpg"/>
          <p:cNvPicPr>
            <a:picLocks noChangeAspect="1"/>
          </p:cNvPicPr>
          <p:nvPr/>
        </p:nvPicPr>
        <p:blipFill>
          <a:blip r:embed="rId5"/>
          <a:srcRect/>
          <a:stretch>
            <a:fillRect/>
          </a:stretch>
        </p:blipFill>
        <p:spPr bwMode="auto">
          <a:xfrm>
            <a:off x="228600" y="228600"/>
            <a:ext cx="3257550" cy="3133725"/>
          </a:xfrm>
          <a:prstGeom prst="rect">
            <a:avLst/>
          </a:prstGeom>
          <a:noFill/>
          <a:ln w="9525">
            <a:noFill/>
            <a:miter lim="800000"/>
            <a:headEnd/>
            <a:tailEnd/>
          </a:ln>
        </p:spPr>
      </p:pic>
      <p:sp>
        <p:nvSpPr>
          <p:cNvPr id="13317" name="TextBox 7"/>
          <p:cNvSpPr txBox="1">
            <a:spLocks noChangeArrowheads="1"/>
          </p:cNvSpPr>
          <p:nvPr/>
        </p:nvSpPr>
        <p:spPr bwMode="auto">
          <a:xfrm>
            <a:off x="5562600" y="5562600"/>
            <a:ext cx="1676400" cy="369888"/>
          </a:xfrm>
          <a:prstGeom prst="rect">
            <a:avLst/>
          </a:prstGeom>
          <a:noFill/>
          <a:ln w="9525">
            <a:noFill/>
            <a:miter lim="800000"/>
            <a:headEnd/>
            <a:tailEnd/>
          </a:ln>
        </p:spPr>
        <p:txBody>
          <a:bodyPr>
            <a:spAutoFit/>
          </a:bodyPr>
          <a:lstStyle/>
          <a:p>
            <a:r>
              <a:rPr lang="en-US">
                <a:latin typeface="Trebuchet MS" pitchFamily="34" charset="0"/>
              </a:rPr>
              <a:t>Mimivirus </a:t>
            </a:r>
          </a:p>
        </p:txBody>
      </p:sp>
      <p:sp>
        <p:nvSpPr>
          <p:cNvPr id="13318" name="TextBox 8"/>
          <p:cNvSpPr txBox="1">
            <a:spLocks noChangeArrowheads="1"/>
          </p:cNvSpPr>
          <p:nvPr/>
        </p:nvSpPr>
        <p:spPr bwMode="auto">
          <a:xfrm>
            <a:off x="152400" y="3581400"/>
            <a:ext cx="1752600" cy="381000"/>
          </a:xfrm>
          <a:prstGeom prst="rect">
            <a:avLst/>
          </a:prstGeom>
          <a:noFill/>
          <a:ln w="9525">
            <a:noFill/>
            <a:miter lim="800000"/>
            <a:headEnd/>
            <a:tailEnd/>
          </a:ln>
        </p:spPr>
        <p:txBody>
          <a:bodyPr>
            <a:spAutoFit/>
          </a:bodyPr>
          <a:lstStyle/>
          <a:p>
            <a:r>
              <a:rPr lang="en-US">
                <a:latin typeface="Trebuchet MS" pitchFamily="34" charset="0"/>
              </a:rPr>
              <a:t>Small pox virus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
          </p:nvPr>
        </p:nvSpPr>
        <p:spPr>
          <a:xfrm>
            <a:off x="457200" y="533400"/>
            <a:ext cx="7848600" cy="5922963"/>
          </a:xfrm>
        </p:spPr>
        <p:txBody>
          <a:bodyPr/>
          <a:lstStyle/>
          <a:p>
            <a:pPr eaLnBrk="1" hangingPunct="1"/>
            <a:r>
              <a:rPr lang="en-US" dirty="0" smtClean="0"/>
              <a:t>Interestingly, </a:t>
            </a:r>
            <a:r>
              <a:rPr lang="en-US" dirty="0" err="1" smtClean="0"/>
              <a:t>Mimivirus</a:t>
            </a:r>
            <a:r>
              <a:rPr lang="en-US" dirty="0" smtClean="0"/>
              <a:t> does not differ appreciably from parasitic bacteria, such as </a:t>
            </a:r>
            <a:r>
              <a:rPr lang="en-US" i="1" dirty="0" err="1" smtClean="0"/>
              <a:t>Rickettsia</a:t>
            </a:r>
            <a:r>
              <a:rPr lang="en-US" i="1" dirty="0" smtClean="0"/>
              <a:t> </a:t>
            </a:r>
            <a:r>
              <a:rPr lang="en-US" i="1" dirty="0" err="1" smtClean="0"/>
              <a:t>prowazekii</a:t>
            </a:r>
            <a:r>
              <a:rPr lang="en-US" i="1" dirty="0" smtClean="0"/>
              <a:t>.</a:t>
            </a:r>
          </a:p>
          <a:p>
            <a:pPr lvl="1" eaLnBrk="1" hangingPunct="1"/>
            <a:r>
              <a:rPr lang="en-US" sz="2400" i="1" dirty="0" smtClean="0"/>
              <a:t>Many other living present day organisms like </a:t>
            </a:r>
            <a:r>
              <a:rPr lang="en-US" sz="2400" i="1" dirty="0" err="1" smtClean="0"/>
              <a:t>Rickettsia</a:t>
            </a:r>
            <a:r>
              <a:rPr lang="en-US" sz="2400" i="1" dirty="0" smtClean="0"/>
              <a:t>, </a:t>
            </a:r>
            <a:r>
              <a:rPr lang="en-US" sz="2400" i="1" dirty="0" err="1" smtClean="0"/>
              <a:t>chlamydia</a:t>
            </a:r>
            <a:r>
              <a:rPr lang="en-US" sz="2400" i="1" dirty="0" smtClean="0"/>
              <a:t>. </a:t>
            </a:r>
            <a:r>
              <a:rPr lang="en-US" sz="2400" i="1" dirty="0" err="1" smtClean="0"/>
              <a:t>Mycoplasma</a:t>
            </a:r>
            <a:r>
              <a:rPr lang="en-US" sz="2400" i="1" dirty="0" smtClean="0"/>
              <a:t> etc. are very much similar to the virus that exist today, it has been hypothetically projected that these organisms are in the same process of regression and becoming a virus.</a:t>
            </a:r>
          </a:p>
          <a:p>
            <a:pPr lvl="1" eaLnBrk="1" hangingPunct="1">
              <a:buNone/>
            </a:pPr>
            <a:endParaRPr lang="en-US" sz="2400" i="1" dirty="0" smtClean="0"/>
          </a:p>
          <a:p>
            <a:pPr lvl="1" eaLnBrk="1" hangingPunct="1"/>
            <a:r>
              <a:rPr lang="en-US" sz="2400" i="1" dirty="0" smtClean="0"/>
              <a:t>The </a:t>
            </a:r>
            <a:r>
              <a:rPr lang="en-US" sz="2400" i="1" dirty="0" err="1" smtClean="0"/>
              <a:t>endoparasitism</a:t>
            </a:r>
            <a:r>
              <a:rPr lang="en-US" sz="2400" i="1" dirty="0" smtClean="0"/>
              <a:t> derived from </a:t>
            </a:r>
            <a:r>
              <a:rPr lang="en-US" sz="2400" i="1" dirty="0" err="1" smtClean="0"/>
              <a:t>endosymbiotic</a:t>
            </a:r>
            <a:r>
              <a:rPr lang="en-US" sz="2400" i="1" dirty="0" smtClean="0"/>
              <a:t> beginning can also be explained by the proposed fact that mitochondria and </a:t>
            </a:r>
            <a:r>
              <a:rPr lang="en-US" sz="2400" i="1" dirty="0" err="1" smtClean="0"/>
              <a:t>Rickettsia</a:t>
            </a:r>
            <a:r>
              <a:rPr lang="en-US" sz="2400" i="1" dirty="0" smtClean="0"/>
              <a:t> have common free living ancestors.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236</TotalTime>
  <Words>871</Words>
  <Application>Microsoft Office PowerPoint</Application>
  <PresentationFormat>On-screen Show (4:3)</PresentationFormat>
  <Paragraphs>105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Viral origin  </vt:lpstr>
      <vt:lpstr>What are viruses?</vt:lpstr>
      <vt:lpstr>Studies of viral origin: a challenge </vt:lpstr>
      <vt:lpstr>Theories of viral origin</vt:lpstr>
      <vt:lpstr>Regressive hypothesis</vt:lpstr>
      <vt:lpstr>Evidence supporting the hypothesis of regression</vt:lpstr>
      <vt:lpstr>Slide 7</vt:lpstr>
      <vt:lpstr>Slide 8</vt:lpstr>
      <vt:lpstr>Slide 9</vt:lpstr>
      <vt:lpstr>Slide 10</vt:lpstr>
      <vt:lpstr>Slide 11</vt:lpstr>
      <vt:lpstr>Cellular origin or escaped gene hypothesis</vt:lpstr>
      <vt:lpstr>Evidence supporting cellular origin hypothesis</vt:lpstr>
      <vt:lpstr>Slide 14</vt:lpstr>
      <vt:lpstr>Slide 15</vt:lpstr>
      <vt:lpstr>Slide 16</vt:lpstr>
      <vt:lpstr>Slide 17</vt:lpstr>
      <vt:lpstr>Co-evolution hypothesis</vt:lpstr>
      <vt:lpstr>Evidence supporting co-evolution hypothesis </vt:lpstr>
      <vt:lpstr>Slide 20</vt:lpstr>
      <vt:lpstr>Slide 21</vt:lpstr>
      <vt:lpstr>The virus-first hypothesis: a new approach</vt:lpstr>
      <vt:lpstr>Slide 23</vt:lpstr>
      <vt:lpstr>Slide 24</vt:lpstr>
      <vt:lpstr>Slide 25</vt:lpstr>
    </vt:vector>
  </TitlesOfParts>
  <Company>Omaanisss Pvt.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Viral origin  </dc:title>
  <dc:creator>Suraj Kumar Sharma</dc:creator>
  <cp:lastModifiedBy>Valued Acer Customer</cp:lastModifiedBy>
  <cp:revision>31</cp:revision>
  <dcterms:created xsi:type="dcterms:W3CDTF">2011-10-30T16:42:46Z</dcterms:created>
  <dcterms:modified xsi:type="dcterms:W3CDTF">2013-08-01T04:05:02Z</dcterms:modified>
</cp:coreProperties>
</file>